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85" r:id="rId5"/>
    <p:sldId id="282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84" r:id="rId14"/>
    <p:sldId id="266" r:id="rId15"/>
    <p:sldId id="267" r:id="rId16"/>
    <p:sldId id="268" r:id="rId17"/>
    <p:sldId id="272" r:id="rId18"/>
    <p:sldId id="269" r:id="rId19"/>
    <p:sldId id="270" r:id="rId20"/>
    <p:sldId id="271" r:id="rId21"/>
    <p:sldId id="287" r:id="rId22"/>
    <p:sldId id="275" r:id="rId23"/>
    <p:sldId id="274" r:id="rId24"/>
    <p:sldId id="273" r:id="rId25"/>
    <p:sldId id="276" r:id="rId26"/>
    <p:sldId id="277" r:id="rId27"/>
    <p:sldId id="278" r:id="rId28"/>
    <p:sldId id="286" r:id="rId29"/>
    <p:sldId id="279" r:id="rId30"/>
    <p:sldId id="283" r:id="rId3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31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846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87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48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931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422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31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0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76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907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4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486BA-4AF7-4594-86DB-1B596A9E1A21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47E61-9146-43C4-96F8-BD3526D1A8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0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shs.westport.k12.ct.us/mjvl/biology/dissect/frog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C:\Users\Tomáš\Desktop\upr_3_loga_nadpisy_tex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2905125"/>
            <a:ext cx="2314575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033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žlučový měchýř, slezina, slinivka</a:t>
            </a:r>
            <a:endParaRPr lang="cs-CZ" dirty="0"/>
          </a:p>
        </p:txBody>
      </p:sp>
      <p:pic>
        <p:nvPicPr>
          <p:cNvPr id="7170" name="Picture 2" descr="D:\Dokumenty\Pitva RA\Frog-Digestiv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761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4624"/>
            <a:ext cx="9036496" cy="165618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ventrální abdominální žíla, tuk těla, žaludek, vaječníky, vejcovody, ledvina, tlusté střevo, tenké střevo, játra, žlučový měchýř</a:t>
            </a:r>
            <a:endParaRPr lang="cs-CZ" sz="3200" dirty="0"/>
          </a:p>
        </p:txBody>
      </p:sp>
      <p:pic>
        <p:nvPicPr>
          <p:cNvPr id="8194" name="Picture 2" descr="D:\Dokumenty\Pitva RA\Frog-FreshlyOp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192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cs-CZ" dirty="0" smtClean="0"/>
              <a:t>Srdce skokana</a:t>
            </a:r>
            <a:endParaRPr lang="cs-CZ" dirty="0"/>
          </a:p>
        </p:txBody>
      </p:sp>
      <p:pic>
        <p:nvPicPr>
          <p:cNvPr id="9218" name="Picture 2" descr="D:\Dokumenty\Pitva RA\Frog-Hear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7320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Dokumenty\Pitva RA\Frog-Pericar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95908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553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Cévní soustava žáby</a:t>
            </a:r>
            <a:endParaRPr lang="cs-CZ" dirty="0"/>
          </a:p>
        </p:txBody>
      </p:sp>
      <p:pic>
        <p:nvPicPr>
          <p:cNvPr id="1026" name="Picture 2" descr="http://shs.westport.k12.ct.us/mjvl/biology/dissect/frog_images/frog_arteri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97092"/>
            <a:ext cx="5553075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718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Štítná žláza skokana</a:t>
            </a:r>
            <a:endParaRPr lang="cs-CZ" dirty="0"/>
          </a:p>
        </p:txBody>
      </p:sp>
      <p:pic>
        <p:nvPicPr>
          <p:cNvPr id="10243" name="Picture 3" descr="D:\Dokumenty\Pitva RA\Frog-Thyro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43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 smtClean="0"/>
              <a:t>Slinivka skokana</a:t>
            </a:r>
            <a:endParaRPr lang="cs-CZ" dirty="0"/>
          </a:p>
        </p:txBody>
      </p:sp>
      <p:pic>
        <p:nvPicPr>
          <p:cNvPr id="11266" name="Picture 2" descr="D:\Dokumenty\Pitva RA\Frog-Pancr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196752"/>
            <a:ext cx="700877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94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1484784"/>
          </a:xfrm>
        </p:spPr>
        <p:txBody>
          <a:bodyPr>
            <a:normAutofit fontScale="90000"/>
          </a:bodyPr>
          <a:lstStyle/>
          <a:p>
            <a:r>
              <a:rPr lang="cs-CZ" sz="4000" dirty="0" smtClean="0"/>
              <a:t>slinivka (pankreas), žaludek, slezina, vaječníky, vejcovody, tlusté střevo, tenké střevo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12290" name="Picture 2" descr="D:\Dokumenty\Pitva RA\Frog-Spl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6960096" cy="522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935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Samec – varlata, samice – vaječníky</a:t>
            </a:r>
            <a:endParaRPr lang="cs-CZ" dirty="0"/>
          </a:p>
        </p:txBody>
      </p:sp>
      <p:pic>
        <p:nvPicPr>
          <p:cNvPr id="16386" name="Picture 2" descr="D:\Dokumenty\Pitva RA\Gona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10" y="2143124"/>
            <a:ext cx="8805599" cy="33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819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Samec skokana. plíce, varle, ledviny, zakrnělé vejcovody</a:t>
            </a:r>
            <a:endParaRPr lang="cs-CZ" dirty="0"/>
          </a:p>
        </p:txBody>
      </p:sp>
      <p:pic>
        <p:nvPicPr>
          <p:cNvPr id="13314" name="Picture 2" descr="D:\Dokumenty\Pitva RA\Frog-Tes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456040" cy="484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1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Samice skokana ledviny, vejcovod, vaječníky, slezina</a:t>
            </a:r>
            <a:endParaRPr lang="cs-CZ" dirty="0"/>
          </a:p>
        </p:txBody>
      </p:sp>
      <p:pic>
        <p:nvPicPr>
          <p:cNvPr id="14338" name="Picture 2" descr="D:\Dokumenty\Pitva RA\Frog-Ov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556792"/>
            <a:ext cx="6840083" cy="513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46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Pitva žáby – skokan (</a:t>
            </a:r>
            <a:r>
              <a:rPr lang="cs-CZ" i="1" dirty="0" err="1" smtClean="0"/>
              <a:t>Rana</a:t>
            </a:r>
            <a:r>
              <a:rPr lang="cs-CZ" i="1" dirty="0" smtClean="0"/>
              <a:t> </a:t>
            </a:r>
            <a:r>
              <a:rPr lang="cs-CZ" i="1" dirty="0" err="1" smtClean="0"/>
              <a:t>pipiens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4941168"/>
            <a:ext cx="7992888" cy="1584176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1"/>
                </a:solidFill>
              </a:rPr>
              <a:t>Strunatci</a:t>
            </a:r>
            <a:r>
              <a:rPr lang="cs-CZ" dirty="0" smtClean="0">
                <a:solidFill>
                  <a:schemeClr val="tx1"/>
                </a:solidFill>
              </a:rPr>
              <a:t> (</a:t>
            </a:r>
            <a:r>
              <a:rPr lang="cs-CZ" dirty="0" err="1" smtClean="0">
                <a:solidFill>
                  <a:schemeClr val="tx1"/>
                </a:solidFill>
              </a:rPr>
              <a:t>Chordata</a:t>
            </a:r>
            <a:r>
              <a:rPr lang="cs-CZ" dirty="0" smtClean="0">
                <a:solidFill>
                  <a:schemeClr val="tx1"/>
                </a:solidFill>
              </a:rPr>
              <a:t>), </a:t>
            </a:r>
            <a:r>
              <a:rPr lang="cs-CZ" b="1" dirty="0" smtClean="0">
                <a:solidFill>
                  <a:schemeClr val="tx1"/>
                </a:solidFill>
              </a:rPr>
              <a:t>Obratlovci</a:t>
            </a:r>
            <a:r>
              <a:rPr lang="cs-CZ" dirty="0" smtClean="0">
                <a:solidFill>
                  <a:schemeClr val="tx1"/>
                </a:solidFill>
              </a:rPr>
              <a:t> (</a:t>
            </a:r>
            <a:r>
              <a:rPr lang="cs-CZ" dirty="0" err="1" smtClean="0">
                <a:solidFill>
                  <a:schemeClr val="tx1"/>
                </a:solidFill>
              </a:rPr>
              <a:t>Craniata</a:t>
            </a:r>
            <a:r>
              <a:rPr lang="cs-CZ" dirty="0" smtClean="0">
                <a:solidFill>
                  <a:schemeClr val="tx1"/>
                </a:solidFill>
              </a:rPr>
              <a:t>), </a:t>
            </a:r>
            <a:r>
              <a:rPr lang="cs-CZ" b="1" dirty="0" smtClean="0">
                <a:solidFill>
                  <a:schemeClr val="tx1"/>
                </a:solidFill>
              </a:rPr>
              <a:t>Obojživelníci</a:t>
            </a:r>
            <a:r>
              <a:rPr lang="cs-CZ" dirty="0" smtClean="0">
                <a:solidFill>
                  <a:schemeClr val="tx1"/>
                </a:solidFill>
              </a:rPr>
              <a:t> (</a:t>
            </a:r>
            <a:r>
              <a:rPr lang="cs-CZ" dirty="0" err="1" smtClean="0">
                <a:solidFill>
                  <a:schemeClr val="tx1"/>
                </a:solidFill>
              </a:rPr>
              <a:t>Amphibia</a:t>
            </a:r>
            <a:r>
              <a:rPr lang="cs-CZ" dirty="0" smtClean="0">
                <a:solidFill>
                  <a:schemeClr val="tx1"/>
                </a:solidFill>
              </a:rPr>
              <a:t>), </a:t>
            </a:r>
            <a:r>
              <a:rPr lang="cs-CZ" b="1" dirty="0" smtClean="0">
                <a:solidFill>
                  <a:schemeClr val="tx1"/>
                </a:solidFill>
              </a:rPr>
              <a:t>Bezocasí</a:t>
            </a:r>
            <a:r>
              <a:rPr lang="cs-CZ" dirty="0" smtClean="0">
                <a:solidFill>
                  <a:schemeClr val="tx1"/>
                </a:solidFill>
              </a:rPr>
              <a:t> (</a:t>
            </a:r>
            <a:r>
              <a:rPr lang="cs-CZ" dirty="0" err="1" smtClean="0">
                <a:solidFill>
                  <a:schemeClr val="tx1"/>
                </a:solidFill>
              </a:rPr>
              <a:t>Anura</a:t>
            </a:r>
            <a:r>
              <a:rPr lang="cs-CZ" dirty="0" smtClean="0">
                <a:solidFill>
                  <a:schemeClr val="tx1"/>
                </a:solidFill>
              </a:rPr>
              <a:t>) - </a:t>
            </a:r>
            <a:r>
              <a:rPr lang="cs-CZ" b="1" dirty="0" smtClean="0">
                <a:solidFill>
                  <a:schemeClr val="tx1"/>
                </a:solidFill>
              </a:rPr>
              <a:t>Žáby</a:t>
            </a:r>
            <a:endParaRPr lang="cs-CZ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D:\Dokumenty\Pitva RA\Frog-Do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" y="1700808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Dokumenty\Pitva RA\Frog-Ventr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00808"/>
            <a:ext cx="2289720" cy="228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Dokumenty\Pitva RA\Frog-FreshlyOp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18" y="1700808"/>
            <a:ext cx="4152123" cy="311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007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5362" name="Picture 2" descr="D:\Dokumenty\Pitva RA\Frog-Grav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0550"/>
            <a:ext cx="6195268" cy="609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133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1212"/>
          </a:xfrm>
        </p:spPr>
        <p:txBody>
          <a:bodyPr/>
          <a:lstStyle/>
          <a:p>
            <a:r>
              <a:rPr lang="cs-CZ" dirty="0" smtClean="0"/>
              <a:t>Močopohlavní soustava žáby.</a:t>
            </a:r>
            <a:endParaRPr lang="cs-CZ" dirty="0"/>
          </a:p>
        </p:txBody>
      </p:sp>
      <p:pic>
        <p:nvPicPr>
          <p:cNvPr id="4098" name="Picture 2" descr="http://shs.westport.k12.ct.us/mjvl/biology/dissect/frog_images/frog_female_organs_labe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85850"/>
            <a:ext cx="6029325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030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Mozek skokana dorzální pohled.</a:t>
            </a:r>
            <a:endParaRPr lang="cs-CZ" dirty="0"/>
          </a:p>
        </p:txBody>
      </p:sp>
      <p:pic>
        <p:nvPicPr>
          <p:cNvPr id="3" name="Picture 2" descr="D:\Dokumenty\Pitva RA\FrogBrainDo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16" y="1301860"/>
            <a:ext cx="5110264" cy="515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652120" y="1844824"/>
            <a:ext cx="3038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čichové lalok, koncový mozek, </a:t>
            </a:r>
          </a:p>
          <a:p>
            <a:r>
              <a:rPr lang="cs-CZ" dirty="0" smtClean="0"/>
              <a:t>zrakový lalok, mozeček,</a:t>
            </a:r>
          </a:p>
          <a:p>
            <a:r>
              <a:rPr lang="cs-CZ" dirty="0" smtClean="0"/>
              <a:t>prodloužená mícha</a:t>
            </a:r>
          </a:p>
          <a:p>
            <a:r>
              <a:rPr lang="cs-CZ" dirty="0" smtClean="0"/>
              <a:t>mícha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2271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Břišní pohled na mozek skokana.</a:t>
            </a:r>
            <a:endParaRPr lang="cs-CZ" dirty="0"/>
          </a:p>
        </p:txBody>
      </p:sp>
      <p:pic>
        <p:nvPicPr>
          <p:cNvPr id="18434" name="Picture 2" descr="D:\Dokumenty\Pitva RA\frogbrain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5543"/>
            <a:ext cx="3888432" cy="440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697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Mozek skokana oba pohledy</a:t>
            </a:r>
            <a:endParaRPr lang="cs-CZ" dirty="0"/>
          </a:p>
        </p:txBody>
      </p:sp>
      <p:pic>
        <p:nvPicPr>
          <p:cNvPr id="17410" name="Picture 2" descr="D:\Dokumenty\Pitva RA\FrogBrainDo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5433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Dokumenty\Pitva RA\frogbrain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12105"/>
            <a:ext cx="3657600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83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dirty="0" smtClean="0"/>
              <a:t>Míšní nervy skokana</a:t>
            </a:r>
            <a:endParaRPr lang="cs-CZ" dirty="0"/>
          </a:p>
        </p:txBody>
      </p:sp>
      <p:pic>
        <p:nvPicPr>
          <p:cNvPr id="19458" name="Picture 2" descr="D:\Dokumenty\Pitva RA\Frog-SpinalNerv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337000" cy="547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857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10 párů míšních nervů skokana.</a:t>
            </a:r>
            <a:endParaRPr lang="cs-CZ" dirty="0"/>
          </a:p>
        </p:txBody>
      </p:sp>
      <p:pic>
        <p:nvPicPr>
          <p:cNvPr id="20482" name="Picture 2" descr="D:\Dokumenty\Pitva RA\Frog-SpinalNerve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6672064" cy="437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1541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Mícha skokana příčný řez</a:t>
            </a:r>
            <a:endParaRPr lang="cs-CZ" dirty="0"/>
          </a:p>
        </p:txBody>
      </p:sp>
      <p:pic>
        <p:nvPicPr>
          <p:cNvPr id="21506" name="Picture 2" descr="D:\Dokumenty\Pitva RA\spinalcor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14468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278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Nervová soustava žáby</a:t>
            </a:r>
            <a:endParaRPr lang="cs-CZ" dirty="0"/>
          </a:p>
        </p:txBody>
      </p:sp>
      <p:pic>
        <p:nvPicPr>
          <p:cNvPr id="3074" name="Picture 2" descr="http://shs.westport.k12.ct.us/mjvl/biology/dissect/frog_images/frog_nervous_do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63366"/>
            <a:ext cx="6238875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184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Krvinky skokana jsou jaderné.</a:t>
            </a:r>
            <a:endParaRPr lang="cs-CZ" dirty="0"/>
          </a:p>
        </p:txBody>
      </p:sp>
      <p:pic>
        <p:nvPicPr>
          <p:cNvPr id="22530" name="Picture 2" descr="D:\Dokumenty\Pitva RA\FrogBlood-4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628800"/>
            <a:ext cx="472711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57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1805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Dorzální pohled.</a:t>
            </a:r>
            <a:endParaRPr lang="cs-CZ" dirty="0"/>
          </a:p>
        </p:txBody>
      </p:sp>
      <p:pic>
        <p:nvPicPr>
          <p:cNvPr id="1026" name="Picture 2" descr="D:\Dokumenty\Pitva RA\Frog-Do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51248"/>
            <a:ext cx="59046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670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Literatura: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shs.westport.k12.ct.us/mjvl/biology/dissect/frog.htm</a:t>
            </a:r>
            <a:endParaRPr lang="cs-CZ" dirty="0" smtClean="0"/>
          </a:p>
          <a:p>
            <a:r>
              <a:rPr lang="cs-CZ" dirty="0" err="1"/>
              <a:t>Altmann</a:t>
            </a:r>
            <a:r>
              <a:rPr lang="cs-CZ" dirty="0"/>
              <a:t>, A. – Lišková, E. (1979): Praktikum ze zoologie. SPN, 336 str. Praha.</a:t>
            </a:r>
          </a:p>
          <a:p>
            <a:r>
              <a:rPr lang="cs-CZ" dirty="0"/>
              <a:t>Kunst </a:t>
            </a:r>
            <a:r>
              <a:rPr lang="cs-CZ" dirty="0" smtClean="0"/>
              <a:t>a kol</a:t>
            </a:r>
            <a:r>
              <a:rPr lang="cs-CZ" dirty="0"/>
              <a:t>. (1954): Zoologické praktikum – Nakladatelství ČAV, 376 str. Praha.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197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Kostra žáby</a:t>
            </a:r>
            <a:endParaRPr lang="cs-CZ" dirty="0"/>
          </a:p>
        </p:txBody>
      </p:sp>
      <p:pic>
        <p:nvPicPr>
          <p:cNvPr id="2050" name="Picture 2" descr="http://shs.westport.k12.ct.us/mjvl/biology/dissect/frog_images/frog_skeleton_superi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561975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45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3408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Břišní pohled.</a:t>
            </a:r>
            <a:endParaRPr lang="cs-CZ" dirty="0"/>
          </a:p>
        </p:txBody>
      </p:sp>
      <p:pic>
        <p:nvPicPr>
          <p:cNvPr id="4098" name="Picture 2" descr="D:\Dokumenty\Pitva RA\Frog-Vent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95264"/>
            <a:ext cx="561662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053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78098"/>
          </a:xfrm>
        </p:spPr>
        <p:txBody>
          <a:bodyPr/>
          <a:lstStyle/>
          <a:p>
            <a:r>
              <a:rPr lang="cs-CZ" dirty="0" smtClean="0"/>
              <a:t>Hlava skokana</a:t>
            </a:r>
            <a:endParaRPr lang="cs-CZ" dirty="0"/>
          </a:p>
        </p:txBody>
      </p:sp>
      <p:pic>
        <p:nvPicPr>
          <p:cNvPr id="2050" name="Picture 2" descr="D:\Dokumenty\Pitva RA\Frog-Na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052736"/>
            <a:ext cx="69127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59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Detail ústní dutiny skokana.</a:t>
            </a:r>
            <a:endParaRPr lang="cs-CZ" dirty="0"/>
          </a:p>
        </p:txBody>
      </p:sp>
      <p:pic>
        <p:nvPicPr>
          <p:cNvPr id="3074" name="Picture 2" descr="D:\Dokumenty\Pitva RA\Frog-Mou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5"/>
            <a:ext cx="7416824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024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408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Břišní pohled </a:t>
            </a:r>
            <a:endParaRPr lang="cs-CZ" dirty="0"/>
          </a:p>
        </p:txBody>
      </p:sp>
      <p:pic>
        <p:nvPicPr>
          <p:cNvPr id="4098" name="Picture 2" descr="D:\Dokumenty\Pitva RA\Frog-Vent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5603114" cy="560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954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</p:spPr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entrální břišní žíla skokana.</a:t>
            </a:r>
            <a:endParaRPr lang="cs-CZ" dirty="0"/>
          </a:p>
        </p:txBody>
      </p:sp>
      <p:pic>
        <p:nvPicPr>
          <p:cNvPr id="5122" name="Picture 2" descr="D:\Dokumenty\Pitva RA\FrogAbdom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124744"/>
            <a:ext cx="6157847" cy="552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91445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234</Words>
  <Application>Microsoft Office PowerPoint</Application>
  <PresentationFormat>Předvádění na obrazovce (4:3)</PresentationFormat>
  <Paragraphs>36</Paragraphs>
  <Slides>30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1" baseType="lpstr">
      <vt:lpstr>Motiv systému Office</vt:lpstr>
      <vt:lpstr>Prezentace aplikace PowerPoint</vt:lpstr>
      <vt:lpstr>Pitva žáby – skokan (Rana pipiens)</vt:lpstr>
      <vt:lpstr>Dorzální pohled.</vt:lpstr>
      <vt:lpstr>Kostra žáby</vt:lpstr>
      <vt:lpstr>Břišní pohled.</vt:lpstr>
      <vt:lpstr>Hlava skokana</vt:lpstr>
      <vt:lpstr>Detail ústní dutiny skokana.</vt:lpstr>
      <vt:lpstr>Břišní pohled </vt:lpstr>
      <vt:lpstr>Ventrální břišní žíla skokana.</vt:lpstr>
      <vt:lpstr>žlučový měchýř, slezina, slinivka</vt:lpstr>
      <vt:lpstr>ventrální abdominální žíla, tuk těla, žaludek, vaječníky, vejcovody, ledvina, tlusté střevo, tenké střevo, játra, žlučový měchýř</vt:lpstr>
      <vt:lpstr>Srdce skokana</vt:lpstr>
      <vt:lpstr>Cévní soustava žáby</vt:lpstr>
      <vt:lpstr>Štítná žláza skokana</vt:lpstr>
      <vt:lpstr>Slinivka skokana</vt:lpstr>
      <vt:lpstr>slinivka (pankreas), žaludek, slezina, vaječníky, vejcovody, tlusté střevo, tenké střevo.</vt:lpstr>
      <vt:lpstr>Samec – varlata, samice – vaječníky</vt:lpstr>
      <vt:lpstr>Samec skokana. plíce, varle, ledviny, zakrnělé vejcovody</vt:lpstr>
      <vt:lpstr>Samice skokana ledviny, vejcovod, vaječníky, slezina</vt:lpstr>
      <vt:lpstr>Prezentace aplikace PowerPoint</vt:lpstr>
      <vt:lpstr>Močopohlavní soustava žáby.</vt:lpstr>
      <vt:lpstr>Mozek skokana dorzální pohled.</vt:lpstr>
      <vt:lpstr>Břišní pohled na mozek skokana.</vt:lpstr>
      <vt:lpstr>Mozek skokana oba pohledy</vt:lpstr>
      <vt:lpstr>Míšní nervy skokana</vt:lpstr>
      <vt:lpstr>10 párů míšních nervů skokana.</vt:lpstr>
      <vt:lpstr>Mícha skokana příčný řez</vt:lpstr>
      <vt:lpstr>Nervová soustava žáby</vt:lpstr>
      <vt:lpstr>Krvinky skokana jsou jaderné.</vt:lpstr>
      <vt:lpstr>Literatura: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Pitva žáby – skokan (Rana sp.)</dc:title>
  <dc:creator>Tomáš Kočí</dc:creator>
  <cp:lastModifiedBy>stercl</cp:lastModifiedBy>
  <cp:revision>10</cp:revision>
  <dcterms:created xsi:type="dcterms:W3CDTF">2013-03-09T11:14:37Z</dcterms:created>
  <dcterms:modified xsi:type="dcterms:W3CDTF">2015-04-26T16:40:31Z</dcterms:modified>
</cp:coreProperties>
</file>