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0" r:id="rId2"/>
    <p:sldId id="256" r:id="rId3"/>
    <p:sldId id="272" r:id="rId4"/>
    <p:sldId id="257" r:id="rId5"/>
    <p:sldId id="258" r:id="rId6"/>
    <p:sldId id="267" r:id="rId7"/>
    <p:sldId id="273" r:id="rId8"/>
    <p:sldId id="259" r:id="rId9"/>
    <p:sldId id="260" r:id="rId10"/>
    <p:sldId id="268" r:id="rId11"/>
    <p:sldId id="274" r:id="rId12"/>
    <p:sldId id="261" r:id="rId13"/>
    <p:sldId id="262" r:id="rId14"/>
    <p:sldId id="269" r:id="rId15"/>
    <p:sldId id="275" r:id="rId16"/>
    <p:sldId id="263" r:id="rId17"/>
    <p:sldId id="264" r:id="rId18"/>
    <p:sldId id="270" r:id="rId19"/>
    <p:sldId id="277" r:id="rId20"/>
    <p:sldId id="278" r:id="rId21"/>
    <p:sldId id="266" r:id="rId22"/>
    <p:sldId id="279" r:id="rId23"/>
    <p:sldId id="276" r:id="rId24"/>
    <p:sldId id="265" r:id="rId25"/>
    <p:sldId id="271" r:id="rId2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8" autoAdjust="0"/>
    <p:restoredTop sz="94660"/>
  </p:normalViewPr>
  <p:slideViewPr>
    <p:cSldViewPr>
      <p:cViewPr>
        <p:scale>
          <a:sx n="115" d="100"/>
          <a:sy n="115" d="100"/>
        </p:scale>
        <p:origin x="-228" y="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20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Obdélní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9" name="Vývojový diagram: postup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ostup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745526D-0AF8-4F1E-9EA2-57186BC1D417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626A0C8-70BC-4EAA-8C67-FE0126AF20B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 descr="C:\Users\Tomáš\Desktop\upr_3_loga_nadpisy_tex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2" y="2905125"/>
            <a:ext cx="2314575" cy="1047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0117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9" name="Picture 3" descr="C:\Users\lenovo\Desktop\kasiteri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406640" cy="1472184"/>
          </a:xfrm>
        </p:spPr>
        <p:txBody>
          <a:bodyPr/>
          <a:lstStyle/>
          <a:p>
            <a:pPr algn="ctr"/>
            <a:r>
              <a:rPr lang="cs-CZ" sz="6600" dirty="0" smtClean="0"/>
              <a:t>Korund</a:t>
            </a: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Korund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cs-CZ" sz="2300" b="1" dirty="0" smtClean="0"/>
              <a:t>Složení:</a:t>
            </a:r>
            <a:r>
              <a:rPr lang="cs-CZ" sz="2300" dirty="0" smtClean="0"/>
              <a:t> oxid hlinitý, Al</a:t>
            </a:r>
            <a:r>
              <a:rPr lang="cs-CZ" sz="2300" baseline="-25000" dirty="0" smtClean="0"/>
              <a:t>2</a:t>
            </a:r>
            <a:r>
              <a:rPr lang="cs-CZ" sz="2300" dirty="0" smtClean="0"/>
              <a:t>O</a:t>
            </a:r>
            <a:r>
              <a:rPr lang="cs-CZ" sz="2300" baseline="-25000" dirty="0" smtClean="0"/>
              <a:t>3</a:t>
            </a:r>
            <a:r>
              <a:rPr lang="cs-CZ" sz="2300" dirty="0" smtClean="0"/>
              <a:t> </a:t>
            </a:r>
            <a:br>
              <a:rPr lang="cs-CZ" sz="2300" dirty="0" smtClean="0"/>
            </a:br>
            <a:r>
              <a:rPr lang="cs-CZ" sz="2300" b="1" dirty="0" smtClean="0"/>
              <a:t>Soustava:</a:t>
            </a:r>
            <a:r>
              <a:rPr lang="cs-CZ" sz="2300" dirty="0" smtClean="0"/>
              <a:t> klencová </a:t>
            </a:r>
            <a:br>
              <a:rPr lang="cs-CZ" sz="2300" dirty="0" smtClean="0"/>
            </a:br>
            <a:r>
              <a:rPr lang="cs-CZ" sz="2300" b="1" dirty="0" smtClean="0"/>
              <a:t>Vzhled:</a:t>
            </a:r>
            <a:r>
              <a:rPr lang="cs-CZ" sz="2300" dirty="0" smtClean="0"/>
              <a:t> krystalovaný, zrnitý </a:t>
            </a:r>
            <a:br>
              <a:rPr lang="cs-CZ" sz="2300" dirty="0" smtClean="0"/>
            </a:br>
            <a:r>
              <a:rPr lang="cs-CZ" sz="2300" b="1" dirty="0" smtClean="0"/>
              <a:t>Barva:</a:t>
            </a:r>
            <a:r>
              <a:rPr lang="cs-CZ" sz="2300" dirty="0" smtClean="0"/>
              <a:t> šedý, modrý, červený</a:t>
            </a:r>
            <a:br>
              <a:rPr lang="cs-CZ" sz="2300" dirty="0" smtClean="0"/>
            </a:br>
            <a:r>
              <a:rPr lang="cs-CZ" sz="2300" b="1" dirty="0" smtClean="0"/>
              <a:t>Vryp:</a:t>
            </a:r>
            <a:r>
              <a:rPr lang="cs-CZ" sz="2300" dirty="0" smtClean="0"/>
              <a:t> bílý </a:t>
            </a:r>
            <a:br>
              <a:rPr lang="cs-CZ" sz="2300" dirty="0" smtClean="0"/>
            </a:br>
            <a:r>
              <a:rPr lang="cs-CZ" sz="2300" b="1" dirty="0" smtClean="0"/>
              <a:t>Tvrdost</a:t>
            </a:r>
            <a:r>
              <a:rPr lang="cs-CZ" sz="2300" dirty="0" smtClean="0"/>
              <a:t> = 9 </a:t>
            </a:r>
            <a:br>
              <a:rPr lang="cs-CZ" sz="2300" dirty="0" smtClean="0"/>
            </a:br>
            <a:r>
              <a:rPr lang="cs-CZ" sz="2300" b="1" dirty="0" smtClean="0"/>
              <a:t>Hustota</a:t>
            </a:r>
            <a:r>
              <a:rPr lang="cs-CZ" sz="2300" dirty="0" smtClean="0"/>
              <a:t> = 4 </a:t>
            </a:r>
            <a:br>
              <a:rPr lang="cs-CZ" sz="2300" dirty="0" smtClean="0"/>
            </a:br>
            <a:r>
              <a:rPr lang="cs-CZ" sz="2300" b="1" dirty="0" smtClean="0"/>
              <a:t>Další vlastnosti:</a:t>
            </a:r>
            <a:r>
              <a:rPr lang="cs-CZ" sz="2300" dirty="0" smtClean="0"/>
              <a:t> neštěpný </a:t>
            </a:r>
            <a:br>
              <a:rPr lang="cs-CZ" sz="2300" dirty="0" smtClean="0"/>
            </a:br>
            <a:r>
              <a:rPr lang="cs-CZ" sz="2300" b="1" dirty="0" smtClean="0"/>
              <a:t>Vznik:</a:t>
            </a:r>
            <a:r>
              <a:rPr lang="cs-CZ" sz="2300" dirty="0" smtClean="0"/>
              <a:t> v pegmatitech a v metamorfovaných horninách </a:t>
            </a:r>
            <a:br>
              <a:rPr lang="cs-CZ" sz="2300" dirty="0" smtClean="0"/>
            </a:br>
            <a:r>
              <a:rPr lang="cs-CZ" sz="2300" b="1" dirty="0" smtClean="0"/>
              <a:t>Výskyt:</a:t>
            </a:r>
            <a:r>
              <a:rPr lang="cs-CZ" sz="2300" dirty="0" smtClean="0"/>
              <a:t> Jizerská louka u </a:t>
            </a:r>
            <a:r>
              <a:rPr lang="cs-CZ" sz="2300" dirty="0" err="1" smtClean="0"/>
              <a:t>Kořenova</a:t>
            </a:r>
            <a:r>
              <a:rPr lang="cs-CZ" sz="2300" dirty="0" smtClean="0"/>
              <a:t>; Srí Lanka, Indie </a:t>
            </a:r>
            <a:br>
              <a:rPr lang="cs-CZ" sz="2300" dirty="0" smtClean="0"/>
            </a:br>
            <a:r>
              <a:rPr lang="cs-CZ" sz="2300" b="1" dirty="0" smtClean="0"/>
              <a:t>Použití:</a:t>
            </a:r>
            <a:r>
              <a:rPr lang="cs-CZ" sz="2300" dirty="0" smtClean="0"/>
              <a:t> brusný materiál, výroba hodinek, výroba laserů, šperkařství</a:t>
            </a:r>
            <a:endParaRPr lang="cs-CZ" sz="23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novo\Desktop\korund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5528" y="1340769"/>
            <a:ext cx="1552493" cy="3528392"/>
          </a:xfrm>
          <a:prstGeom prst="rect">
            <a:avLst/>
          </a:prstGeom>
          <a:noFill/>
        </p:spPr>
      </p:pic>
      <p:pic>
        <p:nvPicPr>
          <p:cNvPr id="5123" name="Picture 3" descr="C:\Users\lenovo\Desktop\korund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12776"/>
            <a:ext cx="2194321" cy="34286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147" name="Picture 3" descr="C:\Users\lenovo\Desktop\korun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406640" cy="1472184"/>
          </a:xfrm>
        </p:spPr>
        <p:txBody>
          <a:bodyPr/>
          <a:lstStyle/>
          <a:p>
            <a:pPr algn="ctr"/>
            <a:r>
              <a:rPr lang="cs-CZ" sz="6600" dirty="0" smtClean="0"/>
              <a:t>Magnetit</a:t>
            </a:r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Magnetit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Autofit/>
          </a:bodyPr>
          <a:lstStyle/>
          <a:p>
            <a:r>
              <a:rPr lang="cs-CZ" sz="2300" b="1" dirty="0" smtClean="0"/>
              <a:t>Složení:</a:t>
            </a:r>
            <a:r>
              <a:rPr lang="cs-CZ" sz="2300" dirty="0" smtClean="0"/>
              <a:t> oxid železa, Fe</a:t>
            </a:r>
            <a:r>
              <a:rPr lang="cs-CZ" sz="2300" baseline="-25000" dirty="0" smtClean="0"/>
              <a:t>3</a:t>
            </a:r>
            <a:r>
              <a:rPr lang="cs-CZ" sz="2300" dirty="0" smtClean="0"/>
              <a:t>O</a:t>
            </a:r>
            <a:r>
              <a:rPr lang="cs-CZ" sz="2300" baseline="-25000" dirty="0" smtClean="0"/>
              <a:t>4</a:t>
            </a:r>
            <a:r>
              <a:rPr lang="cs-CZ" sz="2300" dirty="0" smtClean="0"/>
              <a:t> </a:t>
            </a:r>
            <a:br>
              <a:rPr lang="cs-CZ" sz="2300" dirty="0" smtClean="0"/>
            </a:br>
            <a:r>
              <a:rPr lang="cs-CZ" sz="2300" b="1" dirty="0" smtClean="0"/>
              <a:t>Soustava:</a:t>
            </a:r>
            <a:r>
              <a:rPr lang="cs-CZ" sz="2300" dirty="0" smtClean="0"/>
              <a:t> krychlová </a:t>
            </a:r>
            <a:br>
              <a:rPr lang="cs-CZ" sz="2300" dirty="0" smtClean="0"/>
            </a:br>
            <a:r>
              <a:rPr lang="cs-CZ" sz="2300" b="1" dirty="0" smtClean="0"/>
              <a:t>Vzhled:</a:t>
            </a:r>
            <a:r>
              <a:rPr lang="cs-CZ" sz="2300" dirty="0" smtClean="0"/>
              <a:t> krystaly tvaru osmistěnu, zrnitý, kusový </a:t>
            </a:r>
            <a:br>
              <a:rPr lang="cs-CZ" sz="2300" dirty="0" smtClean="0"/>
            </a:br>
            <a:r>
              <a:rPr lang="cs-CZ" sz="2300" b="1" dirty="0" smtClean="0"/>
              <a:t>Barva:</a:t>
            </a:r>
            <a:r>
              <a:rPr lang="cs-CZ" sz="2300" dirty="0" smtClean="0"/>
              <a:t> černý, lesk polokovový </a:t>
            </a:r>
            <a:br>
              <a:rPr lang="cs-CZ" sz="2300" dirty="0" smtClean="0"/>
            </a:br>
            <a:r>
              <a:rPr lang="cs-CZ" sz="2300" b="1" dirty="0" smtClean="0"/>
              <a:t>Vryp:</a:t>
            </a:r>
            <a:r>
              <a:rPr lang="cs-CZ" sz="2300" dirty="0" smtClean="0"/>
              <a:t> černý </a:t>
            </a:r>
            <a:br>
              <a:rPr lang="cs-CZ" sz="2300" dirty="0" smtClean="0"/>
            </a:br>
            <a:r>
              <a:rPr lang="cs-CZ" sz="2300" b="1" dirty="0" smtClean="0"/>
              <a:t>Tvrdost</a:t>
            </a:r>
            <a:r>
              <a:rPr lang="cs-CZ" sz="2300" dirty="0" smtClean="0"/>
              <a:t> = 6 </a:t>
            </a:r>
            <a:br>
              <a:rPr lang="cs-CZ" sz="2300" dirty="0" smtClean="0"/>
            </a:br>
            <a:r>
              <a:rPr lang="cs-CZ" sz="2300" b="1" dirty="0" smtClean="0"/>
              <a:t>Hustota</a:t>
            </a:r>
            <a:r>
              <a:rPr lang="cs-CZ" sz="2300" dirty="0" smtClean="0"/>
              <a:t> = 5 </a:t>
            </a:r>
            <a:br>
              <a:rPr lang="cs-CZ" sz="2300" dirty="0" smtClean="0"/>
            </a:br>
            <a:r>
              <a:rPr lang="cs-CZ" sz="2300" b="1" dirty="0" smtClean="0"/>
              <a:t>Další vlastnosti:</a:t>
            </a:r>
            <a:r>
              <a:rPr lang="cs-CZ" sz="2300" dirty="0" smtClean="0"/>
              <a:t> neštěpný, ferromagnetický</a:t>
            </a:r>
            <a:br>
              <a:rPr lang="cs-CZ" sz="2300" dirty="0" smtClean="0"/>
            </a:br>
            <a:r>
              <a:rPr lang="cs-CZ" sz="2300" b="1" dirty="0" smtClean="0"/>
              <a:t>Vznik:</a:t>
            </a:r>
            <a:r>
              <a:rPr lang="cs-CZ" sz="2300" dirty="0" smtClean="0"/>
              <a:t> magmatický, v některých typech přeměněných hornin </a:t>
            </a:r>
            <a:br>
              <a:rPr lang="cs-CZ" sz="2300" dirty="0" smtClean="0"/>
            </a:br>
            <a:r>
              <a:rPr lang="cs-CZ" sz="2300" b="1" dirty="0" smtClean="0"/>
              <a:t>Výskyt:</a:t>
            </a:r>
            <a:r>
              <a:rPr lang="cs-CZ" sz="2300" dirty="0" smtClean="0"/>
              <a:t> Krušné hory, </a:t>
            </a:r>
            <a:r>
              <a:rPr lang="cs-CZ" sz="2300" dirty="0" err="1" smtClean="0"/>
              <a:t>Vlastějovice</a:t>
            </a:r>
            <a:r>
              <a:rPr lang="cs-CZ" sz="2300" dirty="0" smtClean="0"/>
              <a:t> u Ledče n. S.; Švédsko, Rusko, USA </a:t>
            </a:r>
            <a:br>
              <a:rPr lang="cs-CZ" sz="2300" dirty="0" smtClean="0"/>
            </a:br>
            <a:r>
              <a:rPr lang="cs-CZ" sz="2300" b="1" dirty="0" smtClean="0"/>
              <a:t>Použití:</a:t>
            </a:r>
            <a:r>
              <a:rPr lang="cs-CZ" sz="2300" dirty="0" smtClean="0"/>
              <a:t> nejkvalitnější železná ruda </a:t>
            </a:r>
            <a:br>
              <a:rPr lang="cs-CZ" sz="2300" dirty="0" smtClean="0"/>
            </a:br>
            <a:r>
              <a:rPr lang="cs-CZ" sz="2300" b="1" dirty="0" smtClean="0"/>
              <a:t>Poznámka:</a:t>
            </a:r>
            <a:r>
              <a:rPr lang="cs-CZ" sz="2300" dirty="0" smtClean="0"/>
              <a:t> Tělesa hornin s velkým množstvím magnetitu mohou odklánět střelku kompasu</a:t>
            </a:r>
            <a:endParaRPr lang="cs-CZ" sz="23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novo\Desktop\magnetit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2762559" cy="2877666"/>
          </a:xfrm>
          <a:prstGeom prst="rect">
            <a:avLst/>
          </a:prstGeom>
          <a:noFill/>
        </p:spPr>
      </p:pic>
      <p:pic>
        <p:nvPicPr>
          <p:cNvPr id="7171" name="Picture 3" descr="C:\Users\lenovo\Desktop\magnetit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717032"/>
            <a:ext cx="2267421" cy="2386759"/>
          </a:xfrm>
          <a:prstGeom prst="rect">
            <a:avLst/>
          </a:prstGeom>
          <a:noFill/>
        </p:spPr>
      </p:pic>
      <p:pic>
        <p:nvPicPr>
          <p:cNvPr id="7172" name="Picture 4" descr="C:\Users\lenovo\Desktop\magnetit-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772816"/>
            <a:ext cx="2424092" cy="2230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195" name="Picture 3" descr="C:\Users\lenovo\Desktop\magneti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/>
        </p:nvSpPr>
        <p:spPr>
          <a:xfrm>
            <a:off x="827584" y="2132856"/>
            <a:ext cx="7406640" cy="1472184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cs-CZ" sz="6600" dirty="0" smtClean="0"/>
              <a:t>Hematit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421030"/>
          </a:xfrm>
        </p:spPr>
        <p:txBody>
          <a:bodyPr>
            <a:noAutofit/>
          </a:bodyPr>
          <a:lstStyle/>
          <a:p>
            <a:pPr algn="ctr"/>
            <a:r>
              <a:rPr lang="cs-CZ" sz="5400" dirty="0" smtClean="0"/>
              <a:t>Křemen, cínovec, korund, magnetit, hematit, limonit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051720" y="5805264"/>
            <a:ext cx="5976664" cy="720080"/>
          </a:xfrm>
        </p:spPr>
        <p:txBody>
          <a:bodyPr>
            <a:normAutofit/>
          </a:bodyPr>
          <a:lstStyle/>
          <a:p>
            <a:pPr algn="ctr"/>
            <a:r>
              <a:rPr lang="cs-CZ" sz="4400" dirty="0" smtClean="0">
                <a:solidFill>
                  <a:srgbClr val="00B050"/>
                </a:solidFill>
              </a:rPr>
              <a:t>Oxidy</a:t>
            </a:r>
            <a:endParaRPr lang="cs-CZ" sz="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Hematit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1196752"/>
            <a:ext cx="8028384" cy="5661248"/>
          </a:xfrm>
        </p:spPr>
        <p:txBody>
          <a:bodyPr>
            <a:noAutofit/>
          </a:bodyPr>
          <a:lstStyle/>
          <a:p>
            <a:r>
              <a:rPr lang="cs-CZ" sz="2300" b="1" dirty="0" smtClean="0"/>
              <a:t>Složení:</a:t>
            </a:r>
            <a:r>
              <a:rPr lang="cs-CZ" sz="2300" dirty="0" smtClean="0"/>
              <a:t> oxid železitý, Fe</a:t>
            </a:r>
            <a:r>
              <a:rPr lang="cs-CZ" sz="2300" baseline="-25000" dirty="0" smtClean="0"/>
              <a:t>2</a:t>
            </a:r>
            <a:r>
              <a:rPr lang="cs-CZ" sz="2300" dirty="0" smtClean="0"/>
              <a:t>O</a:t>
            </a:r>
            <a:r>
              <a:rPr lang="cs-CZ" sz="2300" baseline="-25000" dirty="0" smtClean="0"/>
              <a:t>3</a:t>
            </a:r>
            <a:r>
              <a:rPr lang="cs-CZ" sz="2300" dirty="0" smtClean="0"/>
              <a:t> </a:t>
            </a:r>
            <a:br>
              <a:rPr lang="cs-CZ" sz="2300" dirty="0" smtClean="0"/>
            </a:br>
            <a:r>
              <a:rPr lang="cs-CZ" sz="2300" b="1" dirty="0" smtClean="0"/>
              <a:t>Soustava:</a:t>
            </a:r>
            <a:r>
              <a:rPr lang="cs-CZ" sz="2300" dirty="0" smtClean="0"/>
              <a:t> klencová </a:t>
            </a:r>
            <a:br>
              <a:rPr lang="cs-CZ" sz="2300" dirty="0" smtClean="0"/>
            </a:br>
            <a:r>
              <a:rPr lang="cs-CZ" sz="2300" b="1" dirty="0" smtClean="0"/>
              <a:t>Vzhled:</a:t>
            </a:r>
            <a:r>
              <a:rPr lang="cs-CZ" sz="2300" dirty="0" smtClean="0"/>
              <a:t> krystalický, zrnitý, vláknitý, kusový, zemitý </a:t>
            </a:r>
            <a:br>
              <a:rPr lang="cs-CZ" sz="2300" dirty="0" smtClean="0"/>
            </a:br>
            <a:r>
              <a:rPr lang="cs-CZ" sz="2300" b="1" dirty="0" smtClean="0"/>
              <a:t>Barva:</a:t>
            </a:r>
            <a:r>
              <a:rPr lang="cs-CZ" sz="2300" dirty="0" smtClean="0"/>
              <a:t> stříbřitě šedá až černá s polokovovým leskem, méně pevné odrůdy jsou červené a bez lesku </a:t>
            </a:r>
            <a:br>
              <a:rPr lang="cs-CZ" sz="2300" dirty="0" smtClean="0"/>
            </a:br>
            <a:r>
              <a:rPr lang="cs-CZ" sz="2300" b="1" dirty="0" smtClean="0"/>
              <a:t>Vryp:</a:t>
            </a:r>
            <a:r>
              <a:rPr lang="cs-CZ" sz="2300" dirty="0" smtClean="0"/>
              <a:t> červený </a:t>
            </a:r>
            <a:br>
              <a:rPr lang="cs-CZ" sz="2300" dirty="0" smtClean="0"/>
            </a:br>
            <a:r>
              <a:rPr lang="cs-CZ" sz="2300" b="1" dirty="0" smtClean="0"/>
              <a:t>Tvrdost</a:t>
            </a:r>
            <a:r>
              <a:rPr lang="cs-CZ" sz="2300" dirty="0" smtClean="0"/>
              <a:t> = 5 - 6 </a:t>
            </a:r>
            <a:br>
              <a:rPr lang="cs-CZ" sz="2300" dirty="0" smtClean="0"/>
            </a:br>
            <a:r>
              <a:rPr lang="cs-CZ" sz="2300" b="1" dirty="0" smtClean="0"/>
              <a:t>Hustota</a:t>
            </a:r>
            <a:r>
              <a:rPr lang="cs-CZ" sz="2300" dirty="0" smtClean="0"/>
              <a:t> = 5,2 </a:t>
            </a:r>
            <a:br>
              <a:rPr lang="cs-CZ" sz="2300" dirty="0" smtClean="0"/>
            </a:br>
            <a:r>
              <a:rPr lang="cs-CZ" sz="2300" b="1" dirty="0" smtClean="0"/>
              <a:t>Další vlastnosti:</a:t>
            </a:r>
            <a:r>
              <a:rPr lang="cs-CZ" sz="2300" dirty="0" smtClean="0"/>
              <a:t> neštěpný </a:t>
            </a:r>
            <a:br>
              <a:rPr lang="cs-CZ" sz="2300" dirty="0" smtClean="0"/>
            </a:br>
            <a:r>
              <a:rPr lang="cs-CZ" sz="2300" b="1" dirty="0" smtClean="0"/>
              <a:t>Vznik:</a:t>
            </a:r>
            <a:r>
              <a:rPr lang="cs-CZ" sz="2300" dirty="0" smtClean="0"/>
              <a:t> krystalizací z horkých roztoků; srážením z mořské vody vznikají usazené železné rudy </a:t>
            </a:r>
            <a:br>
              <a:rPr lang="cs-CZ" sz="2300" dirty="0" smtClean="0"/>
            </a:br>
            <a:r>
              <a:rPr lang="cs-CZ" sz="2300" b="1" dirty="0" smtClean="0"/>
              <a:t>Výskyt:</a:t>
            </a:r>
            <a:r>
              <a:rPr lang="cs-CZ" sz="2300" dirty="0" smtClean="0"/>
              <a:t> Krušné hory; Krušná hora u Hudlic, Ejpovice, Mníšek pod Brdy </a:t>
            </a:r>
            <a:br>
              <a:rPr lang="cs-CZ" sz="2300" dirty="0" smtClean="0"/>
            </a:br>
            <a:r>
              <a:rPr lang="cs-CZ" sz="2300" b="1" dirty="0" smtClean="0"/>
              <a:t>Použití:</a:t>
            </a:r>
            <a:r>
              <a:rPr lang="cs-CZ" sz="2300" dirty="0" smtClean="0"/>
              <a:t> železná ruda, výroba barev, drahý kámen </a:t>
            </a:r>
            <a:br>
              <a:rPr lang="cs-CZ" sz="2300" dirty="0" smtClean="0"/>
            </a:br>
            <a:r>
              <a:rPr lang="cs-CZ" sz="2300" b="1" dirty="0" smtClean="0"/>
              <a:t>Poznámka:</a:t>
            </a:r>
            <a:r>
              <a:rPr lang="cs-CZ" sz="2300" dirty="0" smtClean="0"/>
              <a:t> Způsobuje červené zbarvení půd, hornin i skalních výchozů.</a:t>
            </a:r>
            <a:endParaRPr lang="cs-CZ" sz="23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hematit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3414887" cy="2356272"/>
          </a:xfrm>
          <a:prstGeom prst="rect">
            <a:avLst/>
          </a:prstGeom>
          <a:noFill/>
        </p:spPr>
      </p:pic>
      <p:pic>
        <p:nvPicPr>
          <p:cNvPr id="1027" name="Picture 3" descr="C:\Users\lenovo\Desktop\hematit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852936"/>
            <a:ext cx="3352767" cy="1408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 descr="C:\Users\lenovo\Desktop\hemati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406640" cy="1472184"/>
          </a:xfrm>
        </p:spPr>
        <p:txBody>
          <a:bodyPr/>
          <a:lstStyle/>
          <a:p>
            <a:pPr algn="ctr"/>
            <a:r>
              <a:rPr lang="cs-CZ" sz="6600" dirty="0" smtClean="0"/>
              <a:t>Limonit</a:t>
            </a:r>
            <a:endParaRPr lang="cs-CZ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Limonit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cs-CZ" sz="2300" b="1" dirty="0" smtClean="0"/>
              <a:t>Složení:</a:t>
            </a:r>
            <a:r>
              <a:rPr lang="cs-CZ" sz="2300" dirty="0" smtClean="0"/>
              <a:t> oxid železitý s proměnlivým množstvím vody, Fe</a:t>
            </a:r>
            <a:r>
              <a:rPr lang="cs-CZ" sz="2300" baseline="-25000" dirty="0" smtClean="0"/>
              <a:t>2</a:t>
            </a:r>
            <a:r>
              <a:rPr lang="cs-CZ" sz="2300" dirty="0" smtClean="0"/>
              <a:t>O</a:t>
            </a:r>
            <a:r>
              <a:rPr lang="cs-CZ" sz="2300" baseline="-25000" dirty="0" smtClean="0"/>
              <a:t>3</a:t>
            </a:r>
            <a:r>
              <a:rPr lang="cs-CZ" sz="2300" dirty="0" smtClean="0"/>
              <a:t> . xH</a:t>
            </a:r>
            <a:r>
              <a:rPr lang="cs-CZ" sz="2300" baseline="-25000" dirty="0" smtClean="0"/>
              <a:t>2</a:t>
            </a:r>
            <a:r>
              <a:rPr lang="cs-CZ" sz="2300" dirty="0" smtClean="0"/>
              <a:t>O </a:t>
            </a:r>
            <a:br>
              <a:rPr lang="cs-CZ" sz="2300" dirty="0" smtClean="0"/>
            </a:br>
            <a:r>
              <a:rPr lang="cs-CZ" sz="2300" b="1" dirty="0" smtClean="0"/>
              <a:t>Soustava:</a:t>
            </a:r>
            <a:r>
              <a:rPr lang="cs-CZ" sz="2300" dirty="0" smtClean="0"/>
              <a:t> amorfní minerál </a:t>
            </a:r>
            <a:br>
              <a:rPr lang="cs-CZ" sz="2300" dirty="0" smtClean="0"/>
            </a:br>
            <a:r>
              <a:rPr lang="cs-CZ" sz="2300" b="1" dirty="0" smtClean="0"/>
              <a:t>Vzhled:</a:t>
            </a:r>
            <a:r>
              <a:rPr lang="cs-CZ" sz="2300" dirty="0" smtClean="0"/>
              <a:t> zemitý, kusový, často s ledvinitým nebo </a:t>
            </a:r>
            <a:r>
              <a:rPr lang="cs-CZ" sz="2300" dirty="0" err="1" smtClean="0"/>
              <a:t>krápníčkovitým</a:t>
            </a:r>
            <a:r>
              <a:rPr lang="cs-CZ" sz="2300" dirty="0" smtClean="0"/>
              <a:t> povrchem, někdy s kovově lesklými povlaky</a:t>
            </a:r>
            <a:br>
              <a:rPr lang="cs-CZ" sz="2300" dirty="0" smtClean="0"/>
            </a:br>
            <a:r>
              <a:rPr lang="cs-CZ" sz="2300" b="1" dirty="0" smtClean="0"/>
              <a:t>Barva:</a:t>
            </a:r>
            <a:r>
              <a:rPr lang="cs-CZ" sz="2300" dirty="0" smtClean="0"/>
              <a:t> hnědý až černý </a:t>
            </a:r>
            <a:br>
              <a:rPr lang="cs-CZ" sz="2300" dirty="0" smtClean="0"/>
            </a:br>
            <a:r>
              <a:rPr lang="cs-CZ" sz="2300" b="1" dirty="0" smtClean="0"/>
              <a:t>Vryp:</a:t>
            </a:r>
            <a:r>
              <a:rPr lang="cs-CZ" sz="2300" dirty="0" smtClean="0"/>
              <a:t> hnědožlutý </a:t>
            </a:r>
            <a:br>
              <a:rPr lang="cs-CZ" sz="2300" dirty="0" smtClean="0"/>
            </a:br>
            <a:r>
              <a:rPr lang="cs-CZ" sz="2300" b="1" dirty="0" smtClean="0"/>
              <a:t>Tvrdost</a:t>
            </a:r>
            <a:r>
              <a:rPr lang="cs-CZ" sz="2300" dirty="0" smtClean="0"/>
              <a:t> = 4 - 5,5</a:t>
            </a:r>
            <a:br>
              <a:rPr lang="cs-CZ" sz="2300" dirty="0" smtClean="0"/>
            </a:br>
            <a:r>
              <a:rPr lang="cs-CZ" sz="2300" b="1" dirty="0" smtClean="0"/>
              <a:t>Hustota</a:t>
            </a:r>
            <a:r>
              <a:rPr lang="cs-CZ" sz="2300" dirty="0" smtClean="0"/>
              <a:t> = 2,7 - 4,3</a:t>
            </a:r>
            <a:br>
              <a:rPr lang="cs-CZ" sz="2300" dirty="0" smtClean="0"/>
            </a:br>
            <a:r>
              <a:rPr lang="cs-CZ" sz="2300" b="1" dirty="0" smtClean="0"/>
              <a:t>Vznik:</a:t>
            </a:r>
            <a:r>
              <a:rPr lang="cs-CZ" sz="2300" dirty="0" smtClean="0"/>
              <a:t> zvětráváním minerálů železa, srážením z vod </a:t>
            </a:r>
            <a:br>
              <a:rPr lang="cs-CZ" sz="2300" dirty="0" smtClean="0"/>
            </a:br>
            <a:r>
              <a:rPr lang="cs-CZ" sz="2300" b="1" dirty="0" smtClean="0"/>
              <a:t>Výskyt:</a:t>
            </a:r>
            <a:r>
              <a:rPr lang="cs-CZ" sz="2300" dirty="0" smtClean="0"/>
              <a:t> běžný minerál, i v půdách, tmel pískovců</a:t>
            </a:r>
            <a:endParaRPr lang="cs-CZ" sz="23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9219" name="Picture 3" descr="C:\Users\lenovo\Desktop\limoni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406640" cy="1472184"/>
          </a:xfrm>
        </p:spPr>
        <p:txBody>
          <a:bodyPr/>
          <a:lstStyle/>
          <a:p>
            <a:pPr algn="ctr"/>
            <a:r>
              <a:rPr lang="cs-CZ" sz="6600" dirty="0" smtClean="0"/>
              <a:t>Křemen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Křemen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Autofit/>
          </a:bodyPr>
          <a:lstStyle/>
          <a:p>
            <a:r>
              <a:rPr lang="cs-CZ" sz="2300" b="1" dirty="0" smtClean="0"/>
              <a:t>Složení:</a:t>
            </a:r>
            <a:r>
              <a:rPr lang="cs-CZ" sz="2300" dirty="0" smtClean="0"/>
              <a:t> oxid křemičitý, SiO</a:t>
            </a:r>
            <a:r>
              <a:rPr lang="cs-CZ" sz="2300" baseline="-25000" dirty="0" smtClean="0"/>
              <a:t>2</a:t>
            </a:r>
            <a:r>
              <a:rPr lang="cs-CZ" sz="2300" dirty="0" smtClean="0"/>
              <a:t> </a:t>
            </a:r>
            <a:br>
              <a:rPr lang="cs-CZ" sz="2300" dirty="0" smtClean="0"/>
            </a:br>
            <a:r>
              <a:rPr lang="cs-CZ" sz="2300" b="1" dirty="0" smtClean="0"/>
              <a:t>Soustava:</a:t>
            </a:r>
            <a:r>
              <a:rPr lang="cs-CZ" sz="2300" dirty="0" smtClean="0"/>
              <a:t> klencová </a:t>
            </a:r>
            <a:br>
              <a:rPr lang="cs-CZ" sz="2300" dirty="0" smtClean="0"/>
            </a:br>
            <a:r>
              <a:rPr lang="cs-CZ" sz="2300" b="1" dirty="0" smtClean="0"/>
              <a:t>Vzhled:</a:t>
            </a:r>
            <a:r>
              <a:rPr lang="cs-CZ" sz="2300" dirty="0" smtClean="0"/>
              <a:t> krystalovaný, kusový </a:t>
            </a:r>
            <a:br>
              <a:rPr lang="cs-CZ" sz="2300" dirty="0" smtClean="0"/>
            </a:br>
            <a:r>
              <a:rPr lang="cs-CZ" sz="2300" b="1" dirty="0" smtClean="0"/>
              <a:t>Barva:</a:t>
            </a:r>
            <a:r>
              <a:rPr lang="cs-CZ" sz="2300" dirty="0" smtClean="0"/>
              <a:t> čirý, bělavý, šedavý; barevné odrůdy: bezbarvý křišťál, hnědá záhněda, fialový ametyst, růžový růženín, žlutý citrín, černý </a:t>
            </a:r>
            <a:r>
              <a:rPr lang="cs-CZ" sz="2300" dirty="0" err="1" smtClean="0"/>
              <a:t>morion</a:t>
            </a:r>
            <a:r>
              <a:rPr lang="cs-CZ" sz="2300" dirty="0" smtClean="0"/>
              <a:t> </a:t>
            </a:r>
            <a:br>
              <a:rPr lang="cs-CZ" sz="2300" dirty="0" smtClean="0"/>
            </a:br>
            <a:r>
              <a:rPr lang="cs-CZ" sz="2300" b="1" dirty="0" smtClean="0"/>
              <a:t>Vryp:</a:t>
            </a:r>
            <a:r>
              <a:rPr lang="cs-CZ" sz="2300" dirty="0" smtClean="0"/>
              <a:t> bílý </a:t>
            </a:r>
            <a:br>
              <a:rPr lang="cs-CZ" sz="2300" dirty="0" smtClean="0"/>
            </a:br>
            <a:r>
              <a:rPr lang="cs-CZ" sz="2300" b="1" dirty="0" smtClean="0"/>
              <a:t>Tvrdost</a:t>
            </a:r>
            <a:r>
              <a:rPr lang="cs-CZ" sz="2300" dirty="0" smtClean="0"/>
              <a:t> = 7 </a:t>
            </a:r>
            <a:br>
              <a:rPr lang="cs-CZ" sz="2300" dirty="0" smtClean="0"/>
            </a:br>
            <a:r>
              <a:rPr lang="cs-CZ" sz="2300" b="1" dirty="0" smtClean="0"/>
              <a:t>Hustota</a:t>
            </a:r>
            <a:r>
              <a:rPr lang="cs-CZ" sz="2300" dirty="0" smtClean="0"/>
              <a:t> = 2,6 </a:t>
            </a:r>
            <a:br>
              <a:rPr lang="cs-CZ" sz="2300" dirty="0" smtClean="0"/>
            </a:br>
            <a:r>
              <a:rPr lang="cs-CZ" sz="2300" b="1" dirty="0" smtClean="0"/>
              <a:t>Další vlastnosti:</a:t>
            </a:r>
            <a:r>
              <a:rPr lang="cs-CZ" sz="2300" dirty="0" smtClean="0"/>
              <a:t> neštěpný, lom nerovný nebo lasturnatý </a:t>
            </a:r>
            <a:br>
              <a:rPr lang="cs-CZ" sz="2300" dirty="0" smtClean="0"/>
            </a:br>
            <a:r>
              <a:rPr lang="cs-CZ" sz="2300" b="1" dirty="0" smtClean="0"/>
              <a:t>Vznik:</a:t>
            </a:r>
            <a:r>
              <a:rPr lang="cs-CZ" sz="2300" dirty="0" smtClean="0"/>
              <a:t> ve všech typech hornin, často tvoří křemenné žíly </a:t>
            </a:r>
            <a:br>
              <a:rPr lang="cs-CZ" sz="2300" dirty="0" smtClean="0"/>
            </a:br>
            <a:r>
              <a:rPr lang="cs-CZ" sz="2300" b="1" dirty="0" smtClean="0"/>
              <a:t>Výskyt:</a:t>
            </a:r>
            <a:r>
              <a:rPr lang="cs-CZ" sz="2300" dirty="0" smtClean="0"/>
              <a:t> zcela běžný minerál; Podkrkonoší, </a:t>
            </a:r>
            <a:r>
              <a:rPr lang="cs-CZ" sz="2300" dirty="0" err="1" smtClean="0"/>
              <a:t>Bochovice</a:t>
            </a:r>
            <a:r>
              <a:rPr lang="cs-CZ" sz="2300" dirty="0" smtClean="0"/>
              <a:t> u Třebíče, Dolní Bory u Velkého Meziříčí, Písecko</a:t>
            </a:r>
            <a:br>
              <a:rPr lang="cs-CZ" sz="2300" dirty="0" smtClean="0"/>
            </a:br>
            <a:r>
              <a:rPr lang="cs-CZ" sz="2300" b="1" dirty="0" smtClean="0"/>
              <a:t>Použití:</a:t>
            </a:r>
            <a:r>
              <a:rPr lang="cs-CZ" sz="2300" dirty="0" smtClean="0"/>
              <a:t> sklářský průmysl, optické přístroje, radiotechnika; drahý a ozdobný kámen</a:t>
            </a:r>
            <a:endParaRPr lang="cs-CZ" sz="23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kremen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1368152" cy="2042018"/>
          </a:xfrm>
          <a:prstGeom prst="rect">
            <a:avLst/>
          </a:prstGeom>
          <a:noFill/>
        </p:spPr>
      </p:pic>
      <p:pic>
        <p:nvPicPr>
          <p:cNvPr id="1027" name="Picture 3" descr="C:\Users\lenovo\Desktop\kremen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980728"/>
            <a:ext cx="1381125" cy="2061381"/>
          </a:xfrm>
          <a:prstGeom prst="rect">
            <a:avLst/>
          </a:prstGeom>
          <a:noFill/>
        </p:spPr>
      </p:pic>
      <p:pic>
        <p:nvPicPr>
          <p:cNvPr id="1028" name="Picture 4" descr="C:\Users\lenovo\Desktop\kremen-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908720"/>
            <a:ext cx="1725389" cy="2500564"/>
          </a:xfrm>
          <a:prstGeom prst="rect">
            <a:avLst/>
          </a:prstGeom>
          <a:noFill/>
        </p:spPr>
      </p:pic>
      <p:pic>
        <p:nvPicPr>
          <p:cNvPr id="1029" name="Picture 5" descr="C:\Users\lenovo\Desktop\kremen-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836712"/>
            <a:ext cx="1368152" cy="2533615"/>
          </a:xfrm>
          <a:prstGeom prst="rect">
            <a:avLst/>
          </a:prstGeom>
          <a:noFill/>
        </p:spPr>
      </p:pic>
      <p:pic>
        <p:nvPicPr>
          <p:cNvPr id="1030" name="Picture 6" descr="C:\Users\lenovo\Desktop\kremen-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4581128"/>
            <a:ext cx="1292746" cy="1929472"/>
          </a:xfrm>
          <a:prstGeom prst="rect">
            <a:avLst/>
          </a:prstGeom>
          <a:noFill/>
        </p:spPr>
      </p:pic>
      <p:pic>
        <p:nvPicPr>
          <p:cNvPr id="1031" name="Picture 7" descr="C:\Users\lenovo\Desktop\kremen-6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4581128"/>
            <a:ext cx="1224136" cy="1883286"/>
          </a:xfrm>
          <a:prstGeom prst="rect">
            <a:avLst/>
          </a:prstGeom>
          <a:noFill/>
        </p:spPr>
      </p:pic>
      <p:pic>
        <p:nvPicPr>
          <p:cNvPr id="1032" name="Picture 8" descr="C:\Users\lenovo\Desktop\kremen-7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4365104"/>
            <a:ext cx="1399679" cy="2186998"/>
          </a:xfrm>
          <a:prstGeom prst="rect">
            <a:avLst/>
          </a:prstGeom>
          <a:noFill/>
        </p:spPr>
      </p:pic>
      <p:pic>
        <p:nvPicPr>
          <p:cNvPr id="1033" name="Picture 9" descr="C:\Users\lenovo\Desktop\kremen-8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4797152"/>
            <a:ext cx="1811238" cy="1503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1" name="Picture 3" descr="C:\Users\lenovo\Desktop\kremen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043608" y="2132856"/>
            <a:ext cx="7406640" cy="1472184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6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Cínovec</a:t>
            </a:r>
            <a:endParaRPr kumimoji="0" lang="cs-CZ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Cínovec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196752"/>
            <a:ext cx="8100392" cy="5661248"/>
          </a:xfrm>
        </p:spPr>
        <p:txBody>
          <a:bodyPr>
            <a:noAutofit/>
          </a:bodyPr>
          <a:lstStyle/>
          <a:p>
            <a:r>
              <a:rPr lang="cs-CZ" sz="2300" b="1" dirty="0" smtClean="0"/>
              <a:t>Složení:</a:t>
            </a:r>
            <a:r>
              <a:rPr lang="cs-CZ" sz="2300" dirty="0" smtClean="0"/>
              <a:t> oxid cíničitý, SnO</a:t>
            </a:r>
            <a:r>
              <a:rPr lang="cs-CZ" sz="2300" baseline="-25000" dirty="0" smtClean="0"/>
              <a:t>2</a:t>
            </a:r>
            <a:r>
              <a:rPr lang="cs-CZ" sz="2300" dirty="0" smtClean="0"/>
              <a:t> </a:t>
            </a:r>
            <a:br>
              <a:rPr lang="cs-CZ" sz="2300" dirty="0" smtClean="0"/>
            </a:br>
            <a:r>
              <a:rPr lang="cs-CZ" sz="2300" b="1" dirty="0" smtClean="0"/>
              <a:t>Soustava:</a:t>
            </a:r>
            <a:r>
              <a:rPr lang="cs-CZ" sz="2300" dirty="0" smtClean="0"/>
              <a:t> čtverečná </a:t>
            </a:r>
            <a:br>
              <a:rPr lang="cs-CZ" sz="2300" dirty="0" smtClean="0"/>
            </a:br>
            <a:r>
              <a:rPr lang="cs-CZ" sz="2300" b="1" dirty="0" smtClean="0"/>
              <a:t>Vzhled:</a:t>
            </a:r>
            <a:r>
              <a:rPr lang="cs-CZ" sz="2300" dirty="0" smtClean="0"/>
              <a:t> krátce sloupcovité krystaly, téměř vždy dvojčatně srostlé, valounky v náplavech </a:t>
            </a:r>
            <a:br>
              <a:rPr lang="cs-CZ" sz="2300" dirty="0" smtClean="0"/>
            </a:br>
            <a:r>
              <a:rPr lang="cs-CZ" sz="2300" b="1" dirty="0" smtClean="0"/>
              <a:t>Barva:</a:t>
            </a:r>
            <a:r>
              <a:rPr lang="cs-CZ" sz="2300" dirty="0" smtClean="0"/>
              <a:t> hnědočerná </a:t>
            </a:r>
            <a:br>
              <a:rPr lang="cs-CZ" sz="2300" dirty="0" smtClean="0"/>
            </a:br>
            <a:r>
              <a:rPr lang="cs-CZ" sz="2300" b="1" dirty="0" smtClean="0"/>
              <a:t>Vryp:</a:t>
            </a:r>
            <a:r>
              <a:rPr lang="cs-CZ" sz="2300" dirty="0" smtClean="0"/>
              <a:t> bílý, šedý - světle hnědý </a:t>
            </a:r>
            <a:br>
              <a:rPr lang="cs-CZ" sz="2300" dirty="0" smtClean="0"/>
            </a:br>
            <a:r>
              <a:rPr lang="cs-CZ" sz="2300" b="1" dirty="0" smtClean="0"/>
              <a:t>Tvrdost</a:t>
            </a:r>
            <a:r>
              <a:rPr lang="cs-CZ" sz="2300" dirty="0" smtClean="0"/>
              <a:t> = 6,5 </a:t>
            </a:r>
            <a:br>
              <a:rPr lang="cs-CZ" sz="2300" dirty="0" smtClean="0"/>
            </a:br>
            <a:r>
              <a:rPr lang="cs-CZ" sz="2300" b="1" dirty="0" smtClean="0"/>
              <a:t>Hustota</a:t>
            </a:r>
            <a:r>
              <a:rPr lang="cs-CZ" sz="2300" dirty="0" smtClean="0"/>
              <a:t> = 6,8 - 7,1 </a:t>
            </a:r>
            <a:br>
              <a:rPr lang="cs-CZ" sz="2300" dirty="0" smtClean="0"/>
            </a:br>
            <a:r>
              <a:rPr lang="cs-CZ" sz="2300" b="1" dirty="0" smtClean="0"/>
              <a:t>Další vlastnosti:</a:t>
            </a:r>
            <a:r>
              <a:rPr lang="cs-CZ" sz="2300" dirty="0" smtClean="0"/>
              <a:t> neštěpný </a:t>
            </a:r>
            <a:br>
              <a:rPr lang="cs-CZ" sz="2300" dirty="0" smtClean="0"/>
            </a:br>
            <a:r>
              <a:rPr lang="cs-CZ" sz="2300" b="1" dirty="0" smtClean="0"/>
              <a:t>Vznik:</a:t>
            </a:r>
            <a:r>
              <a:rPr lang="cs-CZ" sz="2300" dirty="0" smtClean="0"/>
              <a:t> krystalizací z hydrotermálních vysokoteplotních roztoků </a:t>
            </a:r>
            <a:br>
              <a:rPr lang="cs-CZ" sz="2300" dirty="0" smtClean="0"/>
            </a:br>
            <a:r>
              <a:rPr lang="cs-CZ" sz="2300" b="1" dirty="0" smtClean="0"/>
              <a:t>Výskyt:</a:t>
            </a:r>
            <a:r>
              <a:rPr lang="cs-CZ" sz="2300" dirty="0" smtClean="0"/>
              <a:t> Krušné hory, Sasko v Německu, </a:t>
            </a:r>
            <a:r>
              <a:rPr lang="cs-CZ" sz="2300" dirty="0" err="1" smtClean="0"/>
              <a:t>Cornwall</a:t>
            </a:r>
            <a:r>
              <a:rPr lang="cs-CZ" sz="2300" dirty="0" smtClean="0"/>
              <a:t> v Anglii, Francie Bretaň, Čína </a:t>
            </a:r>
            <a:br>
              <a:rPr lang="cs-CZ" sz="2300" dirty="0" smtClean="0"/>
            </a:br>
            <a:r>
              <a:rPr lang="cs-CZ" sz="2300" b="1" dirty="0" smtClean="0"/>
              <a:t>Použití:</a:t>
            </a:r>
            <a:r>
              <a:rPr lang="cs-CZ" sz="2300" dirty="0" smtClean="0"/>
              <a:t> ruda cínu </a:t>
            </a:r>
            <a:br>
              <a:rPr lang="cs-CZ" sz="2300" dirty="0" smtClean="0"/>
            </a:br>
            <a:r>
              <a:rPr lang="cs-CZ" sz="2300" b="1" dirty="0" smtClean="0"/>
              <a:t>Poznámka:</a:t>
            </a:r>
            <a:r>
              <a:rPr lang="cs-CZ" sz="2300" dirty="0" smtClean="0"/>
              <a:t> </a:t>
            </a:r>
            <a:r>
              <a:rPr lang="cs-CZ" sz="2300" dirty="0" err="1" smtClean="0"/>
              <a:t>Yunanu</a:t>
            </a:r>
            <a:r>
              <a:rPr lang="cs-CZ" sz="2300" dirty="0" smtClean="0"/>
              <a:t> v Číně, pochází odtud víc než polovina celé světové produkce</a:t>
            </a:r>
            <a:endParaRPr lang="cs-CZ" sz="23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ovo\Desktop\kasiterit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2079947" cy="2971353"/>
          </a:xfrm>
          <a:prstGeom prst="rect">
            <a:avLst/>
          </a:prstGeom>
          <a:noFill/>
        </p:spPr>
      </p:pic>
      <p:pic>
        <p:nvPicPr>
          <p:cNvPr id="3075" name="Picture 3" descr="C:\Users\lenovo\Desktop\kasiterit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16832"/>
            <a:ext cx="2484784" cy="29937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368</TotalTime>
  <Words>36</Words>
  <Application>Microsoft Office PowerPoint</Application>
  <PresentationFormat>Předvádění na obrazovce (4:3)</PresentationFormat>
  <Paragraphs>20</Paragraphs>
  <Slides>25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6" baseType="lpstr">
      <vt:lpstr>Slunovrat</vt:lpstr>
      <vt:lpstr>Prezentace aplikace PowerPoint</vt:lpstr>
      <vt:lpstr>Křemen, cínovec, korund, magnetit, hematit, limonit</vt:lpstr>
      <vt:lpstr>Křemen</vt:lpstr>
      <vt:lpstr>Křemen</vt:lpstr>
      <vt:lpstr>Prezentace aplikace PowerPoint</vt:lpstr>
      <vt:lpstr>Prezentace aplikace PowerPoint</vt:lpstr>
      <vt:lpstr>Prezentace aplikace PowerPoint</vt:lpstr>
      <vt:lpstr>Cínovec</vt:lpstr>
      <vt:lpstr>Prezentace aplikace PowerPoint</vt:lpstr>
      <vt:lpstr>Prezentace aplikace PowerPoint</vt:lpstr>
      <vt:lpstr>Korund</vt:lpstr>
      <vt:lpstr>Korund</vt:lpstr>
      <vt:lpstr>Prezentace aplikace PowerPoint</vt:lpstr>
      <vt:lpstr>Prezentace aplikace PowerPoint</vt:lpstr>
      <vt:lpstr>Magnetit</vt:lpstr>
      <vt:lpstr>Magnetit</vt:lpstr>
      <vt:lpstr>Prezentace aplikace PowerPoint</vt:lpstr>
      <vt:lpstr>Prezentace aplikace PowerPoint</vt:lpstr>
      <vt:lpstr>Prezentace aplikace PowerPoint</vt:lpstr>
      <vt:lpstr>Hematit</vt:lpstr>
      <vt:lpstr>Prezentace aplikace PowerPoint</vt:lpstr>
      <vt:lpstr>Prezentace aplikace PowerPoint</vt:lpstr>
      <vt:lpstr>Limonit</vt:lpstr>
      <vt:lpstr>Limonit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lenovo</dc:creator>
  <cp:lastModifiedBy>stercl</cp:lastModifiedBy>
  <cp:revision>51</cp:revision>
  <dcterms:created xsi:type="dcterms:W3CDTF">2013-01-31T07:46:39Z</dcterms:created>
  <dcterms:modified xsi:type="dcterms:W3CDTF">2015-04-26T16:38:48Z</dcterms:modified>
</cp:coreProperties>
</file>