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AB559-06A9-4739-8893-24A84EA9D60C}" type="datetimeFigureOut">
              <a:rPr lang="cs-CZ" smtClean="0"/>
              <a:t>26.4.2015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52EB2-6C9D-4138-BB6B-CC3F61554D7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 descr="C:\Users\Biologie\Desktop\logo e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2771775"/>
            <a:ext cx="3486150" cy="1314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3081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Dermatitida </a:t>
            </a:r>
            <a:r>
              <a:rPr lang="cs-CZ" dirty="0" err="1" smtClean="0"/>
              <a:t>herpetiformis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virové onemocnění, způsobující opary</a:t>
            </a:r>
          </a:p>
          <a:p>
            <a:r>
              <a:rPr lang="cs-CZ" dirty="0"/>
              <a:t>p</a:t>
            </a:r>
            <a:r>
              <a:rPr lang="cs-CZ" dirty="0" smtClean="0"/>
              <a:t>říčinou je porucha střevního a imunitního systému</a:t>
            </a:r>
          </a:p>
          <a:p>
            <a:r>
              <a:rPr lang="cs-CZ" dirty="0"/>
              <a:t>p</a:t>
            </a:r>
            <a:r>
              <a:rPr lang="cs-CZ" dirty="0" smtClean="0"/>
              <a:t>rojevuje se bolestivými puchýři seskupenými v pásu, svěděním, může být i horečka</a:t>
            </a:r>
          </a:p>
          <a:p>
            <a:r>
              <a:rPr lang="cs-CZ" dirty="0"/>
              <a:t>o</a:t>
            </a:r>
            <a:r>
              <a:rPr lang="cs-CZ" dirty="0" smtClean="0"/>
              <a:t>par se může vyskytnou kdekoliv na těle, od oka až po genitálie</a:t>
            </a:r>
          </a:p>
          <a:p>
            <a:r>
              <a:rPr lang="cs-CZ" dirty="0"/>
              <a:t>k</a:t>
            </a:r>
            <a:r>
              <a:rPr lang="cs-CZ" dirty="0" smtClean="0"/>
              <a:t>ožní onemocnění je přenosné a nakažlivé</a:t>
            </a:r>
          </a:p>
          <a:p>
            <a:r>
              <a:rPr lang="cs-CZ" dirty="0"/>
              <a:t>l</a:t>
            </a:r>
            <a:r>
              <a:rPr lang="cs-CZ" dirty="0" smtClean="0"/>
              <a:t>éčí se antibiotiky.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Pásový opar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smtClean="0"/>
              <a:t>liší se od oparu rtu, atd., že jej způsobuje stejný virus jako ten, co způsobuje plané neštovice</a:t>
            </a:r>
          </a:p>
          <a:p>
            <a:r>
              <a:rPr lang="cs-CZ" dirty="0"/>
              <a:t>p</a:t>
            </a:r>
            <a:r>
              <a:rPr lang="cs-CZ" dirty="0" smtClean="0"/>
              <a:t>o prodělání planých neštovic se virus usazuje v organismu do doby, kdy je určitým provokačním mechanizmem opět aktivován a projeví se vznikem pásového oparu</a:t>
            </a:r>
          </a:p>
          <a:p>
            <a:r>
              <a:rPr lang="cs-CZ" dirty="0" smtClean="0"/>
              <a:t>příčinou aktivace viru bývá především snížení imunity organismu v pokročilém věku, podávání kortikosteroidů či </a:t>
            </a:r>
            <a:r>
              <a:rPr lang="cs-CZ" dirty="0" err="1" smtClean="0"/>
              <a:t>imunosupresiv</a:t>
            </a:r>
            <a:r>
              <a:rPr lang="cs-CZ" dirty="0" smtClean="0"/>
              <a:t>, nedostatečnou výživou a podobně.</a:t>
            </a:r>
          </a:p>
          <a:p>
            <a:r>
              <a:rPr lang="cs-CZ" dirty="0" smtClean="0"/>
              <a:t>není infekční</a:t>
            </a:r>
          </a:p>
          <a:p>
            <a:r>
              <a:rPr lang="cs-CZ" dirty="0" smtClean="0"/>
              <a:t>projevuje se zvýšenou kožní citlivostí až bolestí v místě postižené pokožky či sliznice</a:t>
            </a:r>
          </a:p>
          <a:p>
            <a:r>
              <a:rPr lang="cs-CZ" dirty="0" smtClean="0"/>
              <a:t>v další fázi dochází na zarudlé pokožce k výsevu čirých puchýřků, které se později zakalí</a:t>
            </a:r>
          </a:p>
          <a:p>
            <a:r>
              <a:rPr lang="cs-CZ" dirty="0" smtClean="0"/>
              <a:t>poté, co puchýřky popraskají, hojí se vzniklé vřídky v lehčích případech bez jizev</a:t>
            </a:r>
          </a:p>
          <a:p>
            <a:r>
              <a:rPr lang="cs-CZ" dirty="0" smtClean="0"/>
              <a:t>bolesti způsobené poškozením nervu jsou velmi nepříjemné a často přetrvávají delší dobu po ústupu oparu</a:t>
            </a:r>
          </a:p>
          <a:p>
            <a:r>
              <a:rPr lang="cs-CZ" dirty="0" smtClean="0"/>
              <a:t>nebezpečný je vznik pásového oparu v obličeji, kde hrozí zasažení oční rohovky. </a:t>
            </a:r>
            <a:endParaRPr lang="cs-CZ" dirty="0"/>
          </a:p>
          <a:p>
            <a:r>
              <a:rPr lang="cs-CZ" dirty="0" smtClean="0"/>
              <a:t>při léčbě pásového oparu se používají látky tlumící bolest, někdy antibiotika. 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Bradavice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vyskytují se především u mladších lidí, přenášejí se přímým kontaktem, často ve společných veřejných zařízeních, jakými jsou například bazény, sprchy, či tělocvičny. </a:t>
            </a:r>
          </a:p>
          <a:p>
            <a:r>
              <a:rPr lang="cs-CZ" dirty="0" smtClean="0"/>
              <a:t>bývají lokalizovány prakticky kdekoliv na kožním povrchu</a:t>
            </a:r>
          </a:p>
          <a:p>
            <a:r>
              <a:rPr lang="cs-CZ" dirty="0" smtClean="0"/>
              <a:t>vyskytují se izolovaně i vícečetně</a:t>
            </a:r>
          </a:p>
          <a:p>
            <a:r>
              <a:rPr lang="cs-CZ" dirty="0" smtClean="0"/>
              <a:t>zpočátku se projevují jako pupínky o velikosti špendlíkové hlavičky, postupně se zvětšují a vystupují nad úroveň kůže</a:t>
            </a:r>
          </a:p>
          <a:p>
            <a:r>
              <a:rPr lang="cs-CZ" dirty="0" smtClean="0"/>
              <a:t>jejich původně hladký povrch posléze rohovatí a v definitivní podobě pozorujeme ostře ohraničené papuly či uzlíky okrouhlého, popřípadě oválného tvaru</a:t>
            </a:r>
          </a:p>
          <a:p>
            <a:r>
              <a:rPr lang="cs-CZ" dirty="0" smtClean="0"/>
              <a:t>nejsou bolestivé, s výjimkou výskytu kolem nehtových valů, odkud se mohou šířit a zarůstat pod nehet.</a:t>
            </a:r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Plané neštovice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smtClean="0"/>
              <a:t>(latin. </a:t>
            </a:r>
            <a:r>
              <a:rPr lang="cs-CZ" dirty="0" err="1" smtClean="0"/>
              <a:t>varicella</a:t>
            </a:r>
            <a:r>
              <a:rPr lang="cs-CZ" dirty="0" smtClean="0"/>
              <a:t>)</a:t>
            </a:r>
          </a:p>
          <a:p>
            <a:r>
              <a:rPr lang="cs-CZ" dirty="0" smtClean="0"/>
              <a:t>virus se dostává do organizmu vzdušnou cestou</a:t>
            </a:r>
          </a:p>
          <a:p>
            <a:r>
              <a:rPr lang="cs-CZ" dirty="0"/>
              <a:t>z</a:t>
            </a:r>
            <a:r>
              <a:rPr lang="cs-CZ" dirty="0" smtClean="0"/>
              <a:t>drojem nákazy je nemocný člověk, většinou v prvním týdnu od vzniku prvních projevů onemocnění na kůži.</a:t>
            </a:r>
          </a:p>
          <a:p>
            <a:r>
              <a:rPr lang="cs-CZ" dirty="0" smtClean="0"/>
              <a:t>inkubační doba je přibližně čtrnáct dní až tři týdny</a:t>
            </a:r>
          </a:p>
          <a:p>
            <a:r>
              <a:rPr lang="cs-CZ" dirty="0"/>
              <a:t>m</a:t>
            </a:r>
            <a:r>
              <a:rPr lang="cs-CZ" dirty="0" smtClean="0"/>
              <a:t>ezi první příznaky infekce patří pocity únavy, mírná slabost a zvýšená teplota</a:t>
            </a:r>
            <a:endParaRPr lang="cs-CZ" dirty="0"/>
          </a:p>
          <a:p>
            <a:r>
              <a:rPr lang="cs-CZ" dirty="0" smtClean="0"/>
              <a:t>posléze dochází k výsevu kožních projevů, které se mnohdy objevují bez jakýchkoliv předchozích varování</a:t>
            </a:r>
          </a:p>
          <a:p>
            <a:r>
              <a:rPr lang="cs-CZ" dirty="0" smtClean="0"/>
              <a:t>na pokožce se nejdříve vytvářejí drobné skvrny (</a:t>
            </a:r>
            <a:r>
              <a:rPr lang="cs-CZ" dirty="0" err="1" smtClean="0"/>
              <a:t>makula</a:t>
            </a:r>
            <a:r>
              <a:rPr lang="cs-CZ" dirty="0" smtClean="0"/>
              <a:t>), které poměrně rychle přecházejí do stádia pupenů (papula).</a:t>
            </a:r>
          </a:p>
          <a:p>
            <a:r>
              <a:rPr lang="cs-CZ" dirty="0" smtClean="0"/>
              <a:t>na každém pupenu pak vzniká vytváří puchýř naplněný čirou tekutinou (</a:t>
            </a:r>
            <a:r>
              <a:rPr lang="cs-CZ" dirty="0" err="1" smtClean="0"/>
              <a:t>vesikula</a:t>
            </a:r>
            <a:r>
              <a:rPr lang="cs-CZ" dirty="0" smtClean="0"/>
              <a:t>), která se následně zakalí (pustula)</a:t>
            </a:r>
          </a:p>
          <a:p>
            <a:r>
              <a:rPr lang="cs-CZ" dirty="0" smtClean="0"/>
              <a:t>puchýřky prasknou, případně zaschnou a mění se v drobné krusty, které se odloučí během 1.-2. týdnů</a:t>
            </a:r>
          </a:p>
          <a:p>
            <a:r>
              <a:rPr lang="cs-CZ" dirty="0" smtClean="0"/>
              <a:t>vyrážka je velmi svědivá a nemocní, především děti, se často škrábou</a:t>
            </a:r>
          </a:p>
          <a:p>
            <a:r>
              <a:rPr lang="cs-CZ" dirty="0" smtClean="0"/>
              <a:t>u dětí bývá jinak průběh neštovic lehký</a:t>
            </a:r>
          </a:p>
          <a:p>
            <a:r>
              <a:rPr lang="cs-CZ" dirty="0" smtClean="0"/>
              <a:t>výjimečně může jít i o ohrožení života.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Zarděnky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virus do organizmu vstupuje horními cestami dýchacími</a:t>
            </a:r>
          </a:p>
          <a:p>
            <a:r>
              <a:rPr lang="cs-CZ" dirty="0" smtClean="0"/>
              <a:t>těžké formy onemocnění zarděnkami jsou poměrně vzácné a provází je i zánět kloubů a mozku</a:t>
            </a:r>
          </a:p>
          <a:p>
            <a:r>
              <a:rPr lang="cs-CZ" dirty="0" smtClean="0"/>
              <a:t>získaná forma zarděnek má většinou lehký průběh</a:t>
            </a:r>
          </a:p>
          <a:p>
            <a:r>
              <a:rPr lang="cs-CZ" dirty="0" smtClean="0"/>
              <a:t>charakteristické je zduření šíjových a týlních lymfatických uzlin</a:t>
            </a:r>
          </a:p>
          <a:p>
            <a:r>
              <a:rPr lang="cs-CZ" dirty="0" smtClean="0"/>
              <a:t>vyrážka se objevuje v podobě kulatých nesplývajících </a:t>
            </a:r>
            <a:r>
              <a:rPr lang="cs-CZ" dirty="0" err="1" smtClean="0"/>
              <a:t>makul</a:t>
            </a:r>
            <a:r>
              <a:rPr lang="cs-CZ" dirty="0" smtClean="0"/>
              <a:t> růžové barvy o velikosti čočkového zrna</a:t>
            </a:r>
          </a:p>
          <a:p>
            <a:r>
              <a:rPr lang="cs-CZ" dirty="0" smtClean="0"/>
              <a:t>postihuje zprvu tváře a posléze krk a tělo</a:t>
            </a:r>
          </a:p>
          <a:p>
            <a:r>
              <a:rPr lang="cs-CZ" dirty="0" smtClean="0"/>
              <a:t>na končetinách nebývá výrazná</a:t>
            </a:r>
          </a:p>
          <a:p>
            <a:r>
              <a:rPr lang="cs-CZ" dirty="0"/>
              <a:t>t</a:t>
            </a:r>
            <a:r>
              <a:rPr lang="cs-CZ" dirty="0" smtClean="0"/>
              <a:t>rvá obvykle dva až tři dny, téměř nesvědí a nezanechává pigmentace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Spalničky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dirty="0" smtClean="0"/>
              <a:t>jedná se o dříve značně rozšířené a velmi nakažlivé onemocnění, které obvykle postihuje děti.</a:t>
            </a:r>
          </a:p>
          <a:p>
            <a:r>
              <a:rPr lang="cs-CZ" dirty="0" smtClean="0"/>
              <a:t>velmi vysoká nakažlivost spalničkového viru prakticky způsobuje, že pokud není jedinec očkován, tak při kontaktu s nakaženou osobou obvykle sám onemocní</a:t>
            </a:r>
          </a:p>
          <a:p>
            <a:r>
              <a:rPr lang="cs-CZ" dirty="0" smtClean="0"/>
              <a:t>infekce je přenášena kapénkovou nákazou nebo přímým stykem s nemocným, šíří se také přímým kontaktem s výměšky z nosu nebo hrdla nemocného člověka</a:t>
            </a:r>
          </a:p>
          <a:p>
            <a:r>
              <a:rPr lang="cs-CZ" dirty="0" smtClean="0"/>
              <a:t>ihned po vdechnutí kapénkové nákazy napadne virus sliznici dýchacích cest a začne se rychle množit</a:t>
            </a:r>
          </a:p>
          <a:p>
            <a:r>
              <a:rPr lang="cs-CZ" dirty="0"/>
              <a:t>v</a:t>
            </a:r>
            <a:r>
              <a:rPr lang="cs-CZ" dirty="0" smtClean="0"/>
              <a:t>irové částečky se uvolňují do tekutin v nose, hrdle a ústech</a:t>
            </a:r>
          </a:p>
          <a:p>
            <a:r>
              <a:rPr lang="cs-CZ" dirty="0"/>
              <a:t>c</a:t>
            </a:r>
            <a:r>
              <a:rPr lang="cs-CZ" dirty="0" smtClean="0"/>
              <a:t>estou krevního oběhu se pak přenesou do dalších tělních orgánů</a:t>
            </a:r>
          </a:p>
          <a:p>
            <a:r>
              <a:rPr lang="cs-CZ" dirty="0" smtClean="0"/>
              <a:t>projeví se asi 10 – 12 dní po nákaze lehce zvýšenou teplotou s několikadenní dobou trvání</a:t>
            </a:r>
          </a:p>
          <a:p>
            <a:r>
              <a:rPr lang="cs-CZ" dirty="0" smtClean="0"/>
              <a:t>během inkubační doby nevykazuje napadený člověk žádné příznaky infekce, ani si sám není onemocnění vědom</a:t>
            </a:r>
          </a:p>
          <a:p>
            <a:r>
              <a:rPr lang="cs-CZ" dirty="0" smtClean="0"/>
              <a:t>sám je silně infekční již sedm dní před tím, než se u něj objeví první příznaky spalniček a může přenášet virové částečky na další jedince</a:t>
            </a:r>
          </a:p>
          <a:p>
            <a:r>
              <a:rPr lang="cs-CZ" dirty="0"/>
              <a:t>d</a:t>
            </a:r>
            <a:r>
              <a:rPr lang="cs-CZ" dirty="0" smtClean="0"/>
              <a:t>alšími příznaky je podrážděnost, bolest očí, následuje dráždivý kašel</a:t>
            </a:r>
          </a:p>
          <a:p>
            <a:r>
              <a:rPr lang="cs-CZ" dirty="0" smtClean="0"/>
              <a:t>typickým příznakem jsou tzv. </a:t>
            </a:r>
            <a:r>
              <a:rPr lang="cs-CZ" dirty="0" err="1" smtClean="0"/>
              <a:t>Koplikovy</a:t>
            </a:r>
            <a:r>
              <a:rPr lang="cs-CZ" dirty="0" smtClean="0"/>
              <a:t> – </a:t>
            </a:r>
            <a:r>
              <a:rPr lang="cs-CZ" dirty="0" err="1" smtClean="0"/>
              <a:t>Filatovovy</a:t>
            </a:r>
            <a:r>
              <a:rPr lang="cs-CZ" dirty="0" smtClean="0"/>
              <a:t> skvrny, v podobě dvou bílých teček na vnitřní straně tváří (přesněji na bukální sliznici) přibližně ve výši horních a dolních stoliček</a:t>
            </a:r>
          </a:p>
          <a:p>
            <a:r>
              <a:rPr lang="cs-CZ" dirty="0" smtClean="0"/>
              <a:t>následuje opětné zvýšení teploty na 39 - 40°C a výsev typické spalničkové vyrážky na obličeji a za ušima, odkud se pak šíří po celém těle a končetinách</a:t>
            </a:r>
          </a:p>
          <a:p>
            <a:r>
              <a:rPr lang="cs-CZ" smtClean="0"/>
              <a:t>projevuje </a:t>
            </a:r>
            <a:r>
              <a:rPr lang="cs-CZ" dirty="0" smtClean="0"/>
              <a:t>se ve formě malých, mírně vystouplých skvrnek světle červené barvy, které se postupně slévají ve větší celky. Vyrážka je nesvědivá a mizí během necelého týdne, kůže se olupuje a i ostatní příznaky rychle odeznívají.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50405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0nemocnění kůže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růže, svrab, lupénka, ekzém, atopický ekzém, </a:t>
            </a:r>
            <a:r>
              <a:rPr lang="cs-CZ" dirty="0" err="1" smtClean="0">
                <a:solidFill>
                  <a:schemeClr val="tx1"/>
                </a:solidFill>
              </a:rPr>
              <a:t>numurální</a:t>
            </a:r>
            <a:r>
              <a:rPr lang="cs-CZ" dirty="0" smtClean="0">
                <a:solidFill>
                  <a:schemeClr val="tx1"/>
                </a:solidFill>
              </a:rPr>
              <a:t> ekzém, dermatitida </a:t>
            </a:r>
            <a:r>
              <a:rPr lang="cs-CZ" dirty="0" err="1" smtClean="0">
                <a:solidFill>
                  <a:schemeClr val="tx1"/>
                </a:solidFill>
              </a:rPr>
              <a:t>dishydrotic</a:t>
            </a:r>
            <a:r>
              <a:rPr lang="cs-CZ" dirty="0" smtClean="0">
                <a:solidFill>
                  <a:schemeClr val="tx1"/>
                </a:solidFill>
              </a:rPr>
              <a:t>, dermatitida </a:t>
            </a:r>
            <a:r>
              <a:rPr lang="cs-CZ" dirty="0" err="1" smtClean="0">
                <a:solidFill>
                  <a:schemeClr val="tx1"/>
                </a:solidFill>
              </a:rPr>
              <a:t>herpetiformis</a:t>
            </a:r>
            <a:r>
              <a:rPr lang="cs-CZ" dirty="0" smtClean="0">
                <a:solidFill>
                  <a:schemeClr val="tx1"/>
                </a:solidFill>
              </a:rPr>
              <a:t>, pásový opar, bradavice, plané neštovice, spalničky, zarděnky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Růže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l</a:t>
            </a:r>
            <a:r>
              <a:rPr lang="cs-CZ" dirty="0" smtClean="0"/>
              <a:t>atin. </a:t>
            </a:r>
            <a:r>
              <a:rPr lang="cs-CZ" dirty="0" err="1" smtClean="0"/>
              <a:t>erysipelas</a:t>
            </a:r>
            <a:endParaRPr lang="cs-CZ" dirty="0"/>
          </a:p>
          <a:p>
            <a:r>
              <a:rPr lang="cs-CZ" dirty="0" smtClean="0"/>
              <a:t>streptokokové onemocnění kůže</a:t>
            </a:r>
          </a:p>
          <a:p>
            <a:r>
              <a:rPr lang="cs-CZ" dirty="0" smtClean="0"/>
              <a:t>postihuje převážně děti a starší lidi</a:t>
            </a:r>
          </a:p>
          <a:p>
            <a:r>
              <a:rPr lang="cs-CZ" dirty="0"/>
              <a:t>p</a:t>
            </a:r>
            <a:r>
              <a:rPr lang="cs-CZ" dirty="0" smtClean="0"/>
              <a:t>rojevuje se velkými rudými skvrnami a vyrážkami na obličeji a končetinách</a:t>
            </a:r>
          </a:p>
          <a:p>
            <a:r>
              <a:rPr lang="cs-CZ" dirty="0" smtClean="0"/>
              <a:t>bývá provázena horečkami a zimnicí, nechutenstvím, bolestí hlavy apod.</a:t>
            </a:r>
          </a:p>
          <a:p>
            <a:r>
              <a:rPr lang="cs-CZ" dirty="0" smtClean="0"/>
              <a:t>je přenosná a nakažlivá.</a:t>
            </a:r>
          </a:p>
          <a:p>
            <a:r>
              <a:rPr lang="cs-CZ" dirty="0" smtClean="0"/>
              <a:t>léčba probíhá na bázi penicilinových antibiotik.</a:t>
            </a:r>
          </a:p>
          <a:p>
            <a:endParaRPr lang="cs-CZ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Svrab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(lat. </a:t>
            </a:r>
            <a:r>
              <a:rPr lang="cs-CZ" dirty="0" err="1" smtClean="0"/>
              <a:t>scabies</a:t>
            </a:r>
            <a:r>
              <a:rPr lang="cs-CZ" dirty="0" smtClean="0"/>
              <a:t>)</a:t>
            </a:r>
          </a:p>
          <a:p>
            <a:r>
              <a:rPr lang="cs-CZ" dirty="0" smtClean="0"/>
              <a:t>infekční kožní nemoc způsobená parazitem</a:t>
            </a:r>
          </a:p>
          <a:p>
            <a:r>
              <a:rPr lang="cs-CZ" dirty="0" smtClean="0"/>
              <a:t>projevuje se vyrážkami, nepříjemným svěděním a kožními změnami v podobě oděrek pupínků a skvrn.</a:t>
            </a:r>
          </a:p>
          <a:p>
            <a:r>
              <a:rPr lang="cs-CZ" dirty="0" smtClean="0"/>
              <a:t>obvykle se přenáší přímým fyzickým kontaktem s vyrážkou, méně přes předměty, např. lůžkoviny</a:t>
            </a:r>
          </a:p>
          <a:p>
            <a:r>
              <a:rPr lang="cs-CZ" dirty="0"/>
              <a:t>i</a:t>
            </a:r>
            <a:r>
              <a:rPr lang="cs-CZ" dirty="0" smtClean="0"/>
              <a:t>nfekci napomáhá snížená imunita. </a:t>
            </a:r>
          </a:p>
          <a:p>
            <a:r>
              <a:rPr lang="cs-CZ" dirty="0" smtClean="0"/>
              <a:t>je přenosný i sexuálním stykem</a:t>
            </a:r>
          </a:p>
          <a:p>
            <a:r>
              <a:rPr lang="cs-CZ" dirty="0" smtClean="0"/>
              <a:t>jsou na něj náchylné zejména děti, které se infikují hlavně hraní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Lupénka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(lat. psoriasis)</a:t>
            </a:r>
          </a:p>
          <a:p>
            <a:r>
              <a:rPr lang="cs-CZ" dirty="0" smtClean="0"/>
              <a:t>předpokládá se, že určitou roli ve vzniku lupénky hraje dědičnost (až 60% pacientů)</a:t>
            </a:r>
          </a:p>
          <a:p>
            <a:r>
              <a:rPr lang="cs-CZ" dirty="0" smtClean="0"/>
              <a:t>existují faktory, které psoriázu vyvolávají nebo ji zhoršují, jako je psychologický stres, poškození kůže, některé léky či infekce</a:t>
            </a:r>
          </a:p>
          <a:p>
            <a:r>
              <a:rPr lang="cs-CZ" dirty="0" smtClean="0"/>
              <a:t>obvykle se objevuje ve věku mezi 15 a 35 lety, může se však vyvinout kdykoliv</a:t>
            </a:r>
          </a:p>
          <a:p>
            <a:r>
              <a:rPr lang="cs-CZ" dirty="0" smtClean="0"/>
              <a:t>je nevyléčitelná, ale jeho příznaky se dají úspěšně tlumit.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Ekzém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(lat. dermatitis) </a:t>
            </a:r>
          </a:p>
          <a:p>
            <a:r>
              <a:rPr lang="cs-CZ" dirty="0" smtClean="0"/>
              <a:t>zánětlivé onemocnění kůže</a:t>
            </a:r>
          </a:p>
          <a:p>
            <a:r>
              <a:rPr lang="cs-CZ" dirty="0" smtClean="0"/>
              <a:t>bývá vyvolaný různými zevními nebo vnitřními vlivy (chemikáliemi, léky, infekčním onemocněním, potravinami, pyly, sníženou </a:t>
            </a:r>
            <a:r>
              <a:rPr lang="cs-CZ" dirty="0" err="1" smtClean="0"/>
              <a:t>iminutou</a:t>
            </a:r>
            <a:r>
              <a:rPr lang="cs-CZ" dirty="0" smtClean="0"/>
              <a:t>, dědičností atd.)</a:t>
            </a:r>
          </a:p>
          <a:p>
            <a:r>
              <a:rPr lang="cs-CZ" dirty="0" smtClean="0"/>
              <a:t>projevuje se jako vyrážka na kůži.</a:t>
            </a:r>
          </a:p>
          <a:p>
            <a:r>
              <a:rPr lang="cs-CZ" dirty="0" smtClean="0"/>
              <a:t>tvoří nejméně 25% všech dermatóz.</a:t>
            </a:r>
          </a:p>
          <a:p>
            <a:r>
              <a:rPr lang="cs-CZ" dirty="0" smtClean="0"/>
              <a:t>kontaktní dermatitida vzniká v jakémkoliv věku a na jakémkoliv místě na těle</a:t>
            </a:r>
          </a:p>
          <a:p>
            <a:r>
              <a:rPr lang="cs-CZ" dirty="0" smtClean="0"/>
              <a:t>nejčastěji bývá na dlaních a v meziprstí</a:t>
            </a:r>
          </a:p>
          <a:p>
            <a:r>
              <a:rPr lang="cs-CZ" dirty="0"/>
              <a:t>m</a:t>
            </a:r>
            <a:r>
              <a:rPr lang="cs-CZ" dirty="0" smtClean="0"/>
              <a:t>ůže se však projevit podobně jako atopický ekzém – jako vyrážka v loketních a podkolenních jamkách, vyrážka na obličeji. Tento ekzém má příčinu v přímém styku pokožky a alergenu. </a:t>
            </a:r>
          </a:p>
          <a:p>
            <a:r>
              <a:rPr lang="cs-CZ" dirty="0" smtClean="0"/>
              <a:t>při důsledném používání prevence může dojít k úplnému vymizení příznaků. </a:t>
            </a:r>
          </a:p>
          <a:p>
            <a:r>
              <a:rPr lang="cs-CZ" dirty="0" smtClean="0"/>
              <a:t>kožní onemocnění zůstává bez projevů, ale jen výjimečně dochází k úplnému uzdravení.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Atopický ekzém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vzniká nejčastěji v </a:t>
            </a:r>
            <a:r>
              <a:rPr lang="cs-CZ" dirty="0" err="1" smtClean="0"/>
              <a:t>ranném</a:t>
            </a:r>
            <a:r>
              <a:rPr lang="cs-CZ" dirty="0" smtClean="0"/>
              <a:t> dětství a to jako vyrážka na obličeji miminka</a:t>
            </a:r>
          </a:p>
          <a:p>
            <a:r>
              <a:rPr lang="cs-CZ" dirty="0"/>
              <a:t>v</a:t>
            </a:r>
            <a:r>
              <a:rPr lang="cs-CZ" dirty="0" smtClean="0"/>
              <a:t> pozdějších letech se vyrážka přesouvá do loketních a podkolenních jamek, na krk, zápěstí a hřbety rukou</a:t>
            </a:r>
          </a:p>
          <a:p>
            <a:r>
              <a:rPr lang="cs-CZ" dirty="0" smtClean="0"/>
              <a:t>vzniká po požití některých alergizujících potravin a při vdechnutí pylů, prachových částic a roztočů</a:t>
            </a:r>
          </a:p>
          <a:p>
            <a:r>
              <a:rPr lang="cs-CZ" dirty="0" smtClean="0"/>
              <a:t>bránit se lze jen v omezené míře</a:t>
            </a:r>
          </a:p>
          <a:p>
            <a:r>
              <a:rPr lang="cs-CZ" dirty="0" smtClean="0"/>
              <a:t>léčba je velmi obtížná, většinou na bázi hormonů a jen </a:t>
            </a:r>
            <a:r>
              <a:rPr lang="cs-CZ" dirty="0" err="1" smtClean="0"/>
              <a:t>výjímečně</a:t>
            </a:r>
            <a:r>
              <a:rPr lang="cs-CZ" dirty="0" smtClean="0"/>
              <a:t> dochází k úplnému uzdravení onemocnění.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Numurální</a:t>
            </a:r>
            <a:r>
              <a:rPr lang="cs-CZ" dirty="0" smtClean="0"/>
              <a:t> ekzém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chronické kožní onemocnění</a:t>
            </a:r>
          </a:p>
          <a:p>
            <a:r>
              <a:rPr lang="cs-CZ" dirty="0" smtClean="0"/>
              <a:t>na dolních končetinách se vyskytují kulaté, jasně ohraničené skvrny – vyrážky</a:t>
            </a:r>
          </a:p>
          <a:p>
            <a:r>
              <a:rPr lang="cs-CZ" dirty="0" smtClean="0"/>
              <a:t>zhoršuje se většinou v zimě</a:t>
            </a:r>
          </a:p>
          <a:p>
            <a:r>
              <a:rPr lang="cs-CZ" dirty="0" smtClean="0"/>
              <a:t>může být </a:t>
            </a:r>
            <a:r>
              <a:rPr lang="cs-CZ" dirty="0" err="1" smtClean="0"/>
              <a:t>způsobenn</a:t>
            </a:r>
            <a:r>
              <a:rPr lang="cs-CZ" dirty="0" smtClean="0"/>
              <a:t> alergií na nikl, a často je průvodním znakem suché kůže</a:t>
            </a:r>
          </a:p>
          <a:p>
            <a:r>
              <a:rPr lang="cs-CZ" dirty="0" smtClean="0"/>
              <a:t>léčba spočívá v potlačování příznaků kortikosteroidy a léčivou kosmetikou.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Dermatitida </a:t>
            </a:r>
            <a:r>
              <a:rPr lang="cs-CZ" dirty="0" err="1" smtClean="0"/>
              <a:t>dishydrotic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vyskytuje se na dlaních a chodidlech po stranách prstů</a:t>
            </a:r>
          </a:p>
          <a:p>
            <a:r>
              <a:rPr lang="cs-CZ" dirty="0" smtClean="0"/>
              <a:t>vyrážky - malé neprůhledné ranky, krusty a praskliny jsou doprovázeni svrběním, které se zhorší v noci</a:t>
            </a:r>
          </a:p>
          <a:p>
            <a:r>
              <a:rPr lang="cs-CZ" dirty="0" smtClean="0"/>
              <a:t>zhoršuje se v teplém počasí</a:t>
            </a:r>
          </a:p>
          <a:p>
            <a:r>
              <a:rPr lang="cs-CZ" dirty="0" smtClean="0"/>
              <a:t>léčba a prognóza stejná, jako u atopického a kontaktního ekzému.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1318</Words>
  <Application>Microsoft Office PowerPoint</Application>
  <PresentationFormat>Předvádění na obrazovce (4:3)</PresentationFormat>
  <Paragraphs>113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sady Office</vt:lpstr>
      <vt:lpstr>Prezentace aplikace PowerPoint</vt:lpstr>
      <vt:lpstr>0nemocnění kůže</vt:lpstr>
      <vt:lpstr>Růže</vt:lpstr>
      <vt:lpstr>Svrab</vt:lpstr>
      <vt:lpstr>Lupénka</vt:lpstr>
      <vt:lpstr>Ekzém</vt:lpstr>
      <vt:lpstr>Atopický ekzém</vt:lpstr>
      <vt:lpstr>Numurální ekzém</vt:lpstr>
      <vt:lpstr>Dermatitida dishydrotic</vt:lpstr>
      <vt:lpstr>Dermatitida herpetiformis</vt:lpstr>
      <vt:lpstr>Pásový opar</vt:lpstr>
      <vt:lpstr>Bradavice</vt:lpstr>
      <vt:lpstr>Plané neštovice</vt:lpstr>
      <vt:lpstr>Zarděnky</vt:lpstr>
      <vt:lpstr>Spalničky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0nemocnění kůže</dc:title>
  <dc:creator>Petr</dc:creator>
  <cp:lastModifiedBy>stercl</cp:lastModifiedBy>
  <cp:revision>9</cp:revision>
  <dcterms:created xsi:type="dcterms:W3CDTF">2010-01-18T05:53:54Z</dcterms:created>
  <dcterms:modified xsi:type="dcterms:W3CDTF">2015-04-26T16:26:50Z</dcterms:modified>
</cp:coreProperties>
</file>