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1"/>
  </p:notesMasterIdLst>
  <p:sldIdLst>
    <p:sldId id="274" r:id="rId2"/>
    <p:sldId id="256" r:id="rId3"/>
    <p:sldId id="258" r:id="rId4"/>
    <p:sldId id="259" r:id="rId5"/>
    <p:sldId id="260" r:id="rId6"/>
    <p:sldId id="261" r:id="rId7"/>
    <p:sldId id="257" r:id="rId8"/>
    <p:sldId id="263" r:id="rId9"/>
    <p:sldId id="268" r:id="rId10"/>
    <p:sldId id="267" r:id="rId11"/>
    <p:sldId id="269" r:id="rId12"/>
    <p:sldId id="270" r:id="rId13"/>
    <p:sldId id="266" r:id="rId14"/>
    <p:sldId id="272" r:id="rId15"/>
    <p:sldId id="271" r:id="rId16"/>
    <p:sldId id="273" r:id="rId17"/>
    <p:sldId id="265" r:id="rId18"/>
    <p:sldId id="262" r:id="rId19"/>
    <p:sldId id="264" r:id="rId2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24" autoAdjust="0"/>
  </p:normalViewPr>
  <p:slideViewPr>
    <p:cSldViewPr>
      <p:cViewPr>
        <p:scale>
          <a:sx n="79" d="100"/>
          <a:sy n="79" d="100"/>
        </p:scale>
        <p:origin x="-1260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655887-B2C0-4AC3-9937-1F26E022E38C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DC8FD9-282F-4456-9642-75A6CD442E2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5028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C8FD9-282F-4456-9642-75A6CD442E26}" type="slidenum">
              <a:rPr lang="cs-CZ" smtClean="0"/>
              <a:pPr/>
              <a:t>2</a:t>
            </a:fld>
            <a:endParaRPr lang="cs-CZ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C8FD9-282F-4456-9642-75A6CD442E26}" type="slidenum">
              <a:rPr lang="cs-CZ" smtClean="0"/>
              <a:pPr/>
              <a:t>11</a:t>
            </a:fld>
            <a:endParaRPr lang="cs-C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C8FD9-282F-4456-9642-75A6CD442E26}" type="slidenum">
              <a:rPr lang="cs-CZ" smtClean="0"/>
              <a:pPr/>
              <a:t>12</a:t>
            </a:fld>
            <a:endParaRPr lang="cs-C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C8FD9-282F-4456-9642-75A6CD442E26}" type="slidenum">
              <a:rPr lang="cs-CZ" smtClean="0"/>
              <a:pPr/>
              <a:t>13</a:t>
            </a:fld>
            <a:endParaRPr lang="cs-C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C8FD9-282F-4456-9642-75A6CD442E26}" type="slidenum">
              <a:rPr lang="cs-CZ" smtClean="0"/>
              <a:pPr/>
              <a:t>14</a:t>
            </a:fld>
            <a:endParaRPr lang="cs-C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C8FD9-282F-4456-9642-75A6CD442E26}" type="slidenum">
              <a:rPr lang="cs-CZ" smtClean="0"/>
              <a:pPr/>
              <a:t>15</a:t>
            </a:fld>
            <a:endParaRPr lang="cs-C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C8FD9-282F-4456-9642-75A6CD442E26}" type="slidenum">
              <a:rPr lang="cs-CZ" smtClean="0"/>
              <a:pPr/>
              <a:t>16</a:t>
            </a:fld>
            <a:endParaRPr lang="cs-CZ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C8FD9-282F-4456-9642-75A6CD442E26}" type="slidenum">
              <a:rPr lang="cs-CZ" smtClean="0"/>
              <a:pPr/>
              <a:t>17</a:t>
            </a:fld>
            <a:endParaRPr lang="cs-CZ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C8FD9-282F-4456-9642-75A6CD442E26}" type="slidenum">
              <a:rPr lang="cs-CZ" smtClean="0"/>
              <a:pPr/>
              <a:t>18</a:t>
            </a:fld>
            <a:endParaRPr lang="cs-CZ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C8FD9-282F-4456-9642-75A6CD442E26}" type="slidenum">
              <a:rPr lang="cs-CZ" smtClean="0"/>
              <a:pPr/>
              <a:t>19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C8FD9-282F-4456-9642-75A6CD442E26}" type="slidenum">
              <a:rPr lang="cs-CZ" smtClean="0"/>
              <a:pPr/>
              <a:t>3</a:t>
            </a:fld>
            <a:endParaRPr lang="cs-CZ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C8FD9-282F-4456-9642-75A6CD442E26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C8FD9-282F-4456-9642-75A6CD442E26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C8FD9-282F-4456-9642-75A6CD442E26}" type="slidenum">
              <a:rPr lang="cs-CZ" smtClean="0"/>
              <a:pPr/>
              <a:t>6</a:t>
            </a:fld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C8FD9-282F-4456-9642-75A6CD442E26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C8FD9-282F-4456-9642-75A6CD442E26}" type="slidenum">
              <a:rPr lang="cs-CZ" smtClean="0"/>
              <a:pPr/>
              <a:t>8</a:t>
            </a:fld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C8FD9-282F-4456-9642-75A6CD442E26}" type="slidenum">
              <a:rPr lang="cs-CZ" smtClean="0"/>
              <a:pPr/>
              <a:t>9</a:t>
            </a:fld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C8FD9-282F-4456-9642-75A6CD442E26}" type="slidenum">
              <a:rPr lang="cs-CZ" smtClean="0"/>
              <a:pPr/>
              <a:t>10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cs-CZ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Klepnutím na ikonu přidáte obrázek.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8A2481B-5154-415F-B752-558547769AA3}" type="datetimeFigureOut">
              <a:rPr lang="cs-CZ" smtClean="0"/>
              <a:pPr/>
              <a:t>26.4.2015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ellsalive.com/mitosis.htm" TargetMode="External"/><Relationship Id="rId3" Type="http://schemas.openxmlformats.org/officeDocument/2006/relationships/hyperlink" Target="http://cs.wikipedia.org/" TargetMode="External"/><Relationship Id="rId7" Type="http://schemas.openxmlformats.org/officeDocument/2006/relationships/hyperlink" Target="http://biologie.upol.cz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rojektalfa.ic.cz/deleni_bunek.htm" TargetMode="External"/><Relationship Id="rId5" Type="http://schemas.openxmlformats.org/officeDocument/2006/relationships/hyperlink" Target="http://biomach.wz.cz/" TargetMode="External"/><Relationship Id="rId4" Type="http://schemas.openxmlformats.org/officeDocument/2006/relationships/hyperlink" Target="http://en.wikipedia.or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 descr="C:\Users\Tomáš\Desktop\upr_3_loga_nadpisy_text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712" y="2905125"/>
            <a:ext cx="2314575" cy="1047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0071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Metafáze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Chromozomy se seřazují do rovníkové (ekvatoriální) roviny. 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Dělící vřeténko se navazuje na centromery chromozomů. 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Chromozomy zůstávají spojeny jen v centromerách.</a:t>
            </a:r>
            <a:endParaRPr lang="cs-CZ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Metafáze</a:t>
            </a:r>
            <a:endParaRPr lang="cs-CZ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584" y="1484784"/>
            <a:ext cx="7345106" cy="507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Anafáze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Roztržení chromosomů v centromerách zkracováním mikrotubulů dělícího vřeténka. </a:t>
            </a:r>
          </a:p>
          <a:p>
            <a:endParaRPr lang="cs-CZ" dirty="0" smtClean="0"/>
          </a:p>
          <a:p>
            <a:r>
              <a:rPr lang="cs-CZ" dirty="0" smtClean="0"/>
              <a:t>Chromosomy putují k pólům buňky.</a:t>
            </a:r>
            <a:endParaRPr lang="cs-CZ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Anafáze</a:t>
            </a:r>
            <a:endParaRPr lang="cs-C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672" y="1268760"/>
            <a:ext cx="6269236" cy="5045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Telofáze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Zánik dělícího vřeténka</a:t>
            </a:r>
          </a:p>
          <a:p>
            <a:r>
              <a:rPr lang="cs-CZ" dirty="0" err="1" smtClean="0"/>
              <a:t>despiralizace</a:t>
            </a:r>
            <a:r>
              <a:rPr lang="cs-CZ" dirty="0" smtClean="0"/>
              <a:t> chromozómů</a:t>
            </a:r>
          </a:p>
          <a:p>
            <a:r>
              <a:rPr lang="cs-CZ" dirty="0" smtClean="0"/>
              <a:t>vzniká jaderná membrána a jadérka</a:t>
            </a:r>
          </a:p>
          <a:p>
            <a:r>
              <a:rPr lang="cs-CZ" dirty="0" smtClean="0"/>
              <a:t> počátek cytokineze.</a:t>
            </a:r>
            <a:endParaRPr lang="cs-CZ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Telofáze</a:t>
            </a:r>
            <a:endParaRPr lang="cs-CZ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648" y="1340768"/>
            <a:ext cx="6192687" cy="4985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Cytokineze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sz="2400" dirty="0" smtClean="0"/>
              <a:t>Následuje samotná cytokineze. Při cytokynezi vzniká přepážka mezi dceřinými buňkami trojím způsobem:</a:t>
            </a:r>
          </a:p>
          <a:p>
            <a:pPr>
              <a:buNone/>
            </a:pPr>
            <a:endParaRPr lang="cs-CZ" sz="2400" dirty="0" smtClean="0"/>
          </a:p>
          <a:p>
            <a:pPr marL="651510" indent="-514350"/>
            <a:r>
              <a:rPr lang="cs-CZ" sz="2000" dirty="0" smtClean="0"/>
              <a:t>	</a:t>
            </a:r>
            <a:r>
              <a:rPr lang="cs-CZ" sz="2000" b="1" dirty="0" smtClean="0"/>
              <a:t>Pučením</a:t>
            </a:r>
            <a:r>
              <a:rPr lang="cs-CZ" sz="2000" dirty="0" smtClean="0"/>
              <a:t> typické pro některé prvoky, kvasinky. Na mateřské buňce se vytvoří pupen (nestejné množství cytoplazmy), který se oddělí a teprve později doroste</a:t>
            </a:r>
            <a:r>
              <a:rPr lang="cs-CZ" sz="1500" dirty="0" smtClean="0"/>
              <a:t>.</a:t>
            </a:r>
          </a:p>
          <a:p>
            <a:pPr marL="651510" indent="-514350"/>
            <a:endParaRPr lang="cs-CZ" sz="1500" dirty="0" smtClean="0"/>
          </a:p>
          <a:p>
            <a:pPr marL="651510" indent="-514350"/>
            <a:r>
              <a:rPr lang="cs-CZ" sz="1600" b="1" dirty="0" smtClean="0"/>
              <a:t>Rýhováním</a:t>
            </a:r>
            <a:r>
              <a:rPr lang="cs-CZ" sz="1600" dirty="0" smtClean="0"/>
              <a:t> živočišné buňky. Dostředivé dělení. Buňka se jakoby "zaškrtí" od krajů do středu.</a:t>
            </a:r>
          </a:p>
          <a:p>
            <a:pPr marL="651510" indent="-514350"/>
            <a:endParaRPr lang="cs-CZ" sz="1600" dirty="0" smtClean="0"/>
          </a:p>
          <a:p>
            <a:pPr marL="651510" indent="-514350"/>
            <a:endParaRPr lang="cs-CZ" sz="1600" b="1" dirty="0" smtClean="0"/>
          </a:p>
          <a:p>
            <a:pPr marL="651510" indent="-514350"/>
            <a:r>
              <a:rPr lang="cs-CZ" sz="1600" b="1" dirty="0" smtClean="0"/>
              <a:t>Přehrádečným dělením</a:t>
            </a:r>
            <a:r>
              <a:rPr lang="cs-CZ" sz="1600" dirty="0" smtClean="0"/>
              <a:t> rostlinné buňky. Přehrádka mezi buňkami vzniká od středu ke kraji. Odstředivé dělení.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img_ob_mitoza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40000" y="720000"/>
            <a:ext cx="7972425" cy="5429250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POKUS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cs-CZ" b="1" dirty="0" smtClean="0"/>
              <a:t>Postup</a:t>
            </a:r>
          </a:p>
          <a:p>
            <a:r>
              <a:rPr lang="cs-CZ" dirty="0" smtClean="0"/>
              <a:t>Bude potřeba fixační roztok který připravíme smísením 3 dílů koncentrované kyseliny octové a 1 dílu etanolu a macerační roztok který vznikne smísením kyseliny chlorovodíkové a etanolu v poměru 1:1. dále barvící roztok, kterým bude 1% roztok methylenové modři.</a:t>
            </a:r>
          </a:p>
          <a:p>
            <a:endParaRPr lang="cs-CZ" dirty="0" smtClean="0"/>
          </a:p>
          <a:p>
            <a:r>
              <a:rPr lang="cs-CZ" dirty="0" smtClean="0"/>
              <a:t>Dále budeme potřebovat materiál, ve kterém se buňky rychle dělí tím budou kořínky cibule v jejíž spodní části se nacházejí dělící meristémy.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>
              <a:buNone/>
            </a:pPr>
            <a:r>
              <a:rPr lang="cs-CZ" dirty="0" smtClean="0"/>
              <a:t>1)  kořínky cibule namočíme na 10 minut do fixačního roztoku</a:t>
            </a:r>
          </a:p>
          <a:p>
            <a:pPr>
              <a:buNone/>
            </a:pPr>
            <a:r>
              <a:rPr lang="cs-CZ" dirty="0" smtClean="0"/>
              <a:t>2)  kořínky přeneseme na 10 minut do maceračního roztoku</a:t>
            </a:r>
          </a:p>
          <a:p>
            <a:pPr>
              <a:buNone/>
            </a:pPr>
            <a:r>
              <a:rPr lang="cs-CZ" dirty="0" smtClean="0"/>
              <a:t>3)  po 10 minutách v maceračním roztoku kořínky dáme na 10 minut do destilované vody</a:t>
            </a:r>
          </a:p>
          <a:p>
            <a:pPr>
              <a:buNone/>
            </a:pPr>
            <a:r>
              <a:rPr lang="cs-CZ" dirty="0" smtClean="0"/>
              <a:t>4)  barvíme 1% roztokem methylenové modři po dobu 2 - 5 minut (</a:t>
            </a:r>
            <a:r>
              <a:rPr lang="cs-CZ" dirty="0" err="1" smtClean="0"/>
              <a:t>nejlepe</a:t>
            </a:r>
            <a:r>
              <a:rPr lang="cs-CZ" dirty="0" smtClean="0"/>
              <a:t> je to </a:t>
            </a:r>
            <a:r>
              <a:rPr lang="cs-CZ" dirty="0" err="1" smtClean="0"/>
              <a:t>odskoušet</a:t>
            </a:r>
            <a:r>
              <a:rPr lang="cs-CZ" dirty="0" smtClean="0"/>
              <a:t>)</a:t>
            </a:r>
          </a:p>
          <a:p>
            <a:pPr>
              <a:buNone/>
            </a:pPr>
            <a:r>
              <a:rPr lang="cs-CZ" dirty="0" smtClean="0"/>
              <a:t>5)  na podložním sklíčku kořínek drobně rozdělíme na kousky a zhotovíme </a:t>
            </a:r>
            <a:r>
              <a:rPr lang="cs-CZ" dirty="0" err="1" smtClean="0"/>
              <a:t>roztlakový</a:t>
            </a:r>
            <a:r>
              <a:rPr lang="cs-CZ" dirty="0" smtClean="0"/>
              <a:t> preparát.</a:t>
            </a:r>
          </a:p>
          <a:p>
            <a:pPr>
              <a:buNone/>
            </a:pPr>
            <a:r>
              <a:rPr lang="cs-CZ" dirty="0" smtClean="0"/>
              <a:t>6)  pozorujeme pod mikroskopem při 400 násobném zvětšení.</a:t>
            </a:r>
          </a:p>
          <a:p>
            <a:endParaRPr lang="cs-CZ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</a:p>
          <a:p>
            <a:pPr lvl="1"/>
            <a:r>
              <a:rPr lang="cs-CZ" dirty="0" smtClean="0">
                <a:hlinkClick r:id="rId3"/>
              </a:rPr>
              <a:t>http://cs.wikipedia.org</a:t>
            </a:r>
            <a:endParaRPr lang="cs-CZ" dirty="0" smtClean="0"/>
          </a:p>
          <a:p>
            <a:pPr lvl="1"/>
            <a:r>
              <a:rPr lang="cs-CZ" dirty="0" smtClean="0">
                <a:hlinkClick r:id="rId4"/>
              </a:rPr>
              <a:t>http://en.wikipedia.org</a:t>
            </a:r>
            <a:endParaRPr lang="cs-CZ" dirty="0" smtClean="0"/>
          </a:p>
          <a:p>
            <a:pPr lvl="1"/>
            <a:r>
              <a:rPr lang="cs-CZ" dirty="0" smtClean="0">
                <a:hlinkClick r:id="rId5"/>
              </a:rPr>
              <a:t>http://biomach.wz.cz/</a:t>
            </a:r>
            <a:endParaRPr lang="cs-CZ" dirty="0" smtClean="0"/>
          </a:p>
          <a:p>
            <a:pPr lvl="1"/>
            <a:r>
              <a:rPr lang="cs-CZ" dirty="0" smtClean="0">
                <a:hlinkClick r:id="rId6"/>
              </a:rPr>
              <a:t>http://projektalfa.ic.cz/deleni_bunek.htm</a:t>
            </a:r>
            <a:endParaRPr lang="cs-CZ" dirty="0" smtClean="0"/>
          </a:p>
          <a:p>
            <a:pPr lvl="1"/>
            <a:r>
              <a:rPr lang="cs-CZ" dirty="0" smtClean="0">
                <a:hlinkClick r:id="rId7"/>
              </a:rPr>
              <a:t>http://biologie.</a:t>
            </a:r>
            <a:r>
              <a:rPr lang="cs-CZ" dirty="0" err="1" smtClean="0">
                <a:hlinkClick r:id="rId7"/>
              </a:rPr>
              <a:t>upol.cz</a:t>
            </a:r>
            <a:r>
              <a:rPr lang="cs-CZ" dirty="0" smtClean="0"/>
              <a:t> </a:t>
            </a:r>
          </a:p>
          <a:p>
            <a:pPr lvl="1"/>
            <a:r>
              <a:rPr lang="cs-CZ" dirty="0" smtClean="0">
                <a:hlinkClick r:id="rId8"/>
              </a:rPr>
              <a:t>http://www.</a:t>
            </a:r>
            <a:r>
              <a:rPr lang="cs-CZ" dirty="0" err="1" smtClean="0">
                <a:hlinkClick r:id="rId8"/>
              </a:rPr>
              <a:t>cellsalive.com</a:t>
            </a:r>
            <a:r>
              <a:rPr lang="cs-CZ" dirty="0" smtClean="0">
                <a:hlinkClick r:id="rId8"/>
              </a:rPr>
              <a:t>/</a:t>
            </a:r>
            <a:r>
              <a:rPr lang="cs-CZ" smtClean="0">
                <a:hlinkClick r:id="rId8"/>
              </a:rPr>
              <a:t>mitosis.htm</a:t>
            </a:r>
            <a:endParaRPr lang="cs-CZ" dirty="0" smtClean="0"/>
          </a:p>
          <a:p>
            <a:r>
              <a:rPr lang="cs-CZ" dirty="0" smtClean="0"/>
              <a:t> </a:t>
            </a:r>
          </a:p>
          <a:p>
            <a:r>
              <a:rPr lang="cs-CZ" dirty="0" smtClean="0"/>
              <a:t>Obrázky</a:t>
            </a:r>
          </a:p>
          <a:p>
            <a:pPr lvl="1"/>
            <a:r>
              <a:rPr lang="cs-CZ" dirty="0" smtClean="0"/>
              <a:t>http://Images.google.com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9552" y="188641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Mitóza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555776" y="5301208"/>
            <a:ext cx="4896544" cy="1333922"/>
          </a:xfrm>
        </p:spPr>
        <p:txBody>
          <a:bodyPr>
            <a:normAutofit fontScale="70000" lnSpcReduction="20000"/>
          </a:bodyPr>
          <a:lstStyle/>
          <a:p>
            <a:r>
              <a:rPr lang="cs-CZ" dirty="0" smtClean="0"/>
              <a:t>profáze</a:t>
            </a:r>
          </a:p>
          <a:p>
            <a:r>
              <a:rPr lang="cs-CZ" dirty="0" smtClean="0"/>
              <a:t>metafáze</a:t>
            </a:r>
          </a:p>
          <a:p>
            <a:r>
              <a:rPr lang="cs-CZ" dirty="0" smtClean="0"/>
              <a:t>anafáze</a:t>
            </a:r>
          </a:p>
          <a:p>
            <a:r>
              <a:rPr lang="cs-CZ" dirty="0" smtClean="0"/>
              <a:t>telofáze + cytokineze</a:t>
            </a:r>
            <a:endParaRPr lang="cs-CZ" dirty="0"/>
          </a:p>
        </p:txBody>
      </p:sp>
      <p:pic>
        <p:nvPicPr>
          <p:cNvPr id="1026" name="Picture 2" descr="http://biomach.wz.cz/img_ob_mitoz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00808"/>
            <a:ext cx="531495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Buněčné dělení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500" b="1" dirty="0" smtClean="0"/>
              <a:t>„Buněčné dělení</a:t>
            </a:r>
            <a:r>
              <a:rPr lang="cs-CZ" sz="2500" dirty="0" smtClean="0"/>
              <a:t> je proces, při kterém z jedné mateřské buňky vzniká několik buněk dceřiných. Jednobuněčné organizmy se díky buněčnému dělení rozmnožují, mnohobuněčné organizmy jím zvyšují množství buněk ve svém těle.“ </a:t>
            </a:r>
            <a:r>
              <a:rPr lang="cs-CZ" sz="1500" i="1" dirty="0" smtClean="0"/>
              <a:t>převzato z </a:t>
            </a:r>
            <a:r>
              <a:rPr lang="cs-CZ" sz="1500" i="1" dirty="0" smtClean="0">
                <a:hlinkClick r:id="rId3"/>
              </a:rPr>
              <a:t>http://cs.wikipedia.org</a:t>
            </a:r>
            <a:endParaRPr lang="cs-CZ" sz="1500" i="1" dirty="0" smtClean="0"/>
          </a:p>
          <a:p>
            <a:endParaRPr lang="cs-CZ" sz="1500" i="1" dirty="0" smtClean="0"/>
          </a:p>
          <a:p>
            <a:r>
              <a:rPr lang="cs-CZ" sz="2500" i="1" dirty="0" smtClean="0"/>
              <a:t>Rozlišuje se podle osy dělení na</a:t>
            </a:r>
          </a:p>
          <a:p>
            <a:pPr lvl="2"/>
            <a:r>
              <a:rPr lang="cs-CZ" sz="1500" i="1" dirty="0" smtClean="0"/>
              <a:t>Podélné dělení </a:t>
            </a:r>
          </a:p>
          <a:p>
            <a:pPr lvl="2"/>
            <a:r>
              <a:rPr lang="cs-CZ" sz="1500" i="1" dirty="0" smtClean="0"/>
              <a:t>Příčné dělení (mezi dvěma jádry)</a:t>
            </a:r>
          </a:p>
          <a:p>
            <a:pPr lvl="2"/>
            <a:r>
              <a:rPr lang="cs-CZ" sz="1500" i="1" dirty="0" smtClean="0"/>
              <a:t>Nepravidelné dělení (Osa se od případu různí, vždy je však kolmá na jádro)</a:t>
            </a:r>
          </a:p>
          <a:p>
            <a:pPr lvl="2"/>
            <a:endParaRPr lang="cs-CZ" sz="1500" i="1" dirty="0" smtClean="0"/>
          </a:p>
          <a:p>
            <a:pPr>
              <a:buNone/>
            </a:pPr>
            <a:endParaRPr lang="cs-CZ" sz="2000" i="1" dirty="0" smtClean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Dělení </a:t>
            </a:r>
            <a:r>
              <a:rPr lang="cs-CZ" dirty="0" err="1" smtClean="0"/>
              <a:t>prokaryot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Binární dělení</a:t>
            </a:r>
          </a:p>
          <a:p>
            <a:pPr lvl="1"/>
            <a:r>
              <a:rPr lang="cs-CZ" dirty="0" smtClean="0"/>
              <a:t>Buňka se „protáhne“ na dvojnásobek délky</a:t>
            </a:r>
          </a:p>
          <a:p>
            <a:pPr lvl="1"/>
            <a:r>
              <a:rPr lang="cs-CZ" dirty="0" smtClean="0"/>
              <a:t>Replikuje svou DNA</a:t>
            </a:r>
          </a:p>
          <a:p>
            <a:pPr lvl="1"/>
            <a:r>
              <a:rPr lang="cs-CZ" dirty="0" smtClean="0"/>
              <a:t>Uprostřed se vytvoří septum </a:t>
            </a:r>
          </a:p>
          <a:p>
            <a:pPr lvl="2"/>
            <a:r>
              <a:rPr lang="cs-CZ" dirty="0" smtClean="0"/>
              <a:t>Přepážka tvořena především cytoplasmatickou membránou</a:t>
            </a:r>
          </a:p>
          <a:p>
            <a:pPr lvl="1"/>
            <a:r>
              <a:rPr lang="cs-CZ" dirty="0" smtClean="0"/>
              <a:t>Při nedokončeném dělení dochází ke vzniku řetězců koků</a:t>
            </a:r>
            <a:endParaRPr lang="cs-CZ" dirty="0"/>
          </a:p>
        </p:txBody>
      </p:sp>
      <p:pic>
        <p:nvPicPr>
          <p:cNvPr id="4" name="Obrázek 3" descr="img10936821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4714884"/>
            <a:ext cx="2000264" cy="1857388"/>
          </a:xfrm>
          <a:prstGeom prst="rect">
            <a:avLst/>
          </a:prstGeo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Meióza</a:t>
            </a:r>
          </a:p>
          <a:p>
            <a:pPr lvl="1"/>
            <a:r>
              <a:rPr lang="cs-CZ" dirty="0" smtClean="0"/>
              <a:t>Dělení s účinkem redukce chromozomů na  ½ 	</a:t>
            </a:r>
          </a:p>
          <a:p>
            <a:pPr lvl="1"/>
            <a:r>
              <a:rPr lang="cs-CZ" dirty="0" smtClean="0"/>
              <a:t>Vznikají pohlavní buňky</a:t>
            </a:r>
          </a:p>
          <a:p>
            <a:pPr lvl="1"/>
            <a:endParaRPr lang="cs-CZ" dirty="0" smtClean="0"/>
          </a:p>
          <a:p>
            <a:pPr lvl="1"/>
            <a:endParaRPr lang="cs-CZ" dirty="0" smtClean="0"/>
          </a:p>
          <a:p>
            <a:r>
              <a:rPr lang="cs-CZ" dirty="0" smtClean="0"/>
              <a:t>Mitóza</a:t>
            </a:r>
          </a:p>
          <a:p>
            <a:pPr lvl="1"/>
            <a:r>
              <a:rPr lang="cs-CZ" dirty="0" smtClean="0"/>
              <a:t>Dělení s plným počtem chromozomů</a:t>
            </a:r>
          </a:p>
          <a:p>
            <a:pPr lvl="1"/>
            <a:r>
              <a:rPr lang="cs-CZ" dirty="0" smtClean="0"/>
              <a:t>Vznikají tělesné buňky</a:t>
            </a:r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Dělení </a:t>
            </a:r>
            <a:r>
              <a:rPr lang="cs-CZ" dirty="0" err="1" smtClean="0"/>
              <a:t>eukaryot</a:t>
            </a:r>
            <a:endParaRPr lang="cs-CZ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Chromozomy</a:t>
            </a:r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520000"/>
            <a:ext cx="3352800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40000" y="2520000"/>
            <a:ext cx="3562350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80000" y="5760000"/>
            <a:ext cx="3338513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40000" y="5760000"/>
            <a:ext cx="3597275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Mitóza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709160"/>
          </a:xfrm>
        </p:spPr>
        <p:txBody>
          <a:bodyPr>
            <a:normAutofit/>
          </a:bodyPr>
          <a:lstStyle/>
          <a:p>
            <a:r>
              <a:rPr lang="cs-CZ" dirty="0" smtClean="0"/>
              <a:t>Skládá se z čtyř zákl. fází</a:t>
            </a:r>
          </a:p>
          <a:p>
            <a:pPr marL="1042416" lvl="1" indent="-457200">
              <a:buFont typeface="+mj-lt"/>
              <a:buAutoNum type="arabicPeriod"/>
            </a:pPr>
            <a:r>
              <a:rPr lang="cs-CZ" dirty="0" smtClean="0"/>
              <a:t>Profáze</a:t>
            </a:r>
          </a:p>
          <a:p>
            <a:pPr marL="1042416" lvl="1" indent="-457200">
              <a:buFont typeface="+mj-lt"/>
              <a:buAutoNum type="arabicPeriod"/>
            </a:pPr>
            <a:r>
              <a:rPr lang="cs-CZ" dirty="0" smtClean="0"/>
              <a:t>Metafáze</a:t>
            </a:r>
          </a:p>
          <a:p>
            <a:pPr marL="1042416" lvl="1" indent="-457200">
              <a:buFont typeface="+mj-lt"/>
              <a:buAutoNum type="arabicPeriod"/>
            </a:pPr>
            <a:r>
              <a:rPr lang="cs-CZ" dirty="0" smtClean="0"/>
              <a:t>Anafáze</a:t>
            </a:r>
          </a:p>
          <a:p>
            <a:pPr marL="1042416" lvl="1" indent="-457200">
              <a:buFont typeface="+mj-lt"/>
              <a:buAutoNum type="arabicPeriod"/>
            </a:pPr>
            <a:r>
              <a:rPr lang="cs-CZ" dirty="0" smtClean="0"/>
              <a:t>Telofáze</a:t>
            </a:r>
          </a:p>
          <a:p>
            <a:pPr marL="1307592" lvl="2" indent="-457200">
              <a:buFont typeface="Book Antiqua" pitchFamily="18" charset="0"/>
              <a:buChar char="+"/>
            </a:pPr>
            <a:r>
              <a:rPr lang="cs-CZ" dirty="0" smtClean="0"/>
              <a:t>Interfáze </a:t>
            </a:r>
          </a:p>
        </p:txBody>
      </p:sp>
      <p:pic>
        <p:nvPicPr>
          <p:cNvPr id="2050" name="Picture 2" descr="http://biomach.wz.cz/img_ob_mitoz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564904"/>
            <a:ext cx="5815593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Profáze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Počáteční stádium Mitózy </a:t>
            </a:r>
          </a:p>
          <a:p>
            <a:r>
              <a:rPr lang="cs-CZ" dirty="0" smtClean="0"/>
              <a:t>D</a:t>
            </a:r>
            <a:r>
              <a:rPr lang="cs-CZ" sz="2400" dirty="0" smtClean="0"/>
              <a:t>ochází ke zhušťování chromozomů, které se stávají viditelné v optickém mikroskopu. </a:t>
            </a:r>
          </a:p>
          <a:p>
            <a:r>
              <a:rPr lang="cs-CZ" sz="2400" dirty="0" smtClean="0"/>
              <a:t>Rozpadá se jadérko. Centrozomy se začínají rozestupovat. </a:t>
            </a:r>
          </a:p>
          <a:p>
            <a:pPr lvl="1"/>
            <a:r>
              <a:rPr lang="cs-CZ" sz="2000" dirty="0" smtClean="0"/>
              <a:t>Na konci profáze dosáhnou maximální tloušťky.</a:t>
            </a:r>
            <a:endParaRPr lang="cs-CZ" sz="2000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Profáze</a:t>
            </a:r>
            <a:endParaRPr lang="cs-C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688" y="1268760"/>
            <a:ext cx="5586363" cy="5137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rchol">
  <a:themeElements>
    <a:clrScheme name="Vrchol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Vrchol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rchol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152</TotalTime>
  <Words>289</Words>
  <Application>Microsoft Office PowerPoint</Application>
  <PresentationFormat>Předvádění na obrazovce (4:3)</PresentationFormat>
  <Paragraphs>110</Paragraphs>
  <Slides>19</Slides>
  <Notes>18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Vrchol</vt:lpstr>
      <vt:lpstr>Prezentace aplikace PowerPoint</vt:lpstr>
      <vt:lpstr>Mitóza</vt:lpstr>
      <vt:lpstr>Buněčné dělení</vt:lpstr>
      <vt:lpstr>Dělení prokaryot</vt:lpstr>
      <vt:lpstr>Dělení eukaryot</vt:lpstr>
      <vt:lpstr>Chromozomy</vt:lpstr>
      <vt:lpstr>Mitóza</vt:lpstr>
      <vt:lpstr>Profáze</vt:lpstr>
      <vt:lpstr>Profáze</vt:lpstr>
      <vt:lpstr>Metafáze</vt:lpstr>
      <vt:lpstr>Metafáze</vt:lpstr>
      <vt:lpstr>Anafáze</vt:lpstr>
      <vt:lpstr>Anafáze</vt:lpstr>
      <vt:lpstr>Telofáze</vt:lpstr>
      <vt:lpstr>Telofáze</vt:lpstr>
      <vt:lpstr>Cytokineze</vt:lpstr>
      <vt:lpstr>Prezentace aplikace PowerPoint</vt:lpstr>
      <vt:lpstr>POKUS</vt:lpstr>
      <vt:lpstr>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Mitóza</dc:title>
  <dc:creator>Katie</dc:creator>
  <cp:lastModifiedBy>stercl</cp:lastModifiedBy>
  <cp:revision>34</cp:revision>
  <dcterms:created xsi:type="dcterms:W3CDTF">2009-10-08T17:42:07Z</dcterms:created>
  <dcterms:modified xsi:type="dcterms:W3CDTF">2015-04-26T16:39:23Z</dcterms:modified>
</cp:coreProperties>
</file>