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76" r:id="rId2"/>
    <p:sldId id="256" r:id="rId3"/>
    <p:sldId id="257" r:id="rId4"/>
    <p:sldId id="258" r:id="rId5"/>
    <p:sldId id="260" r:id="rId6"/>
    <p:sldId id="259" r:id="rId7"/>
    <p:sldId id="261" r:id="rId8"/>
    <p:sldId id="266" r:id="rId9"/>
    <p:sldId id="262" r:id="rId10"/>
    <p:sldId id="265" r:id="rId11"/>
    <p:sldId id="263" r:id="rId12"/>
    <p:sldId id="264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715000" type="screen16x1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6" autoAdjust="0"/>
    <p:restoredTop sz="90476" autoAdjust="0"/>
  </p:normalViewPr>
  <p:slideViewPr>
    <p:cSldViewPr>
      <p:cViewPr>
        <p:scale>
          <a:sx n="91" d="100"/>
          <a:sy n="91" d="100"/>
        </p:scale>
        <p:origin x="-948" y="-60"/>
      </p:cViewPr>
      <p:guideLst>
        <p:guide orient="horz" pos="18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84667"/>
            <a:ext cx="8961120" cy="5554133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1" y="2452168"/>
            <a:ext cx="7147931" cy="2053167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453862"/>
            <a:ext cx="1190348" cy="20497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2613882"/>
            <a:ext cx="910224" cy="1729740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4" y="2546351"/>
            <a:ext cx="6947845" cy="1871133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3854390"/>
            <a:ext cx="762000" cy="3810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1822" y="3799397"/>
            <a:ext cx="6755166" cy="553639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2616200"/>
            <a:ext cx="6760868" cy="1731433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3873500"/>
            <a:ext cx="6553200" cy="3810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2689195"/>
            <a:ext cx="6629400" cy="10160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190500"/>
            <a:ext cx="1859280" cy="5102195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6" y="292841"/>
            <a:ext cx="1672235" cy="4897514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8" y="329523"/>
            <a:ext cx="1485531" cy="482415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17500"/>
            <a:ext cx="6172200" cy="48260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84667"/>
            <a:ext cx="8961120" cy="5554133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4/26/2015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6" y="2455333"/>
            <a:ext cx="8265160" cy="2053167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2540000"/>
            <a:ext cx="8033800" cy="1871133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2667000"/>
            <a:ext cx="7696200" cy="10795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3784601"/>
            <a:ext cx="7818120" cy="553639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3839592"/>
            <a:ext cx="7696200" cy="436486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8" y="2603500"/>
            <a:ext cx="7817599" cy="1731433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340311"/>
            <a:ext cx="8260672" cy="86618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432559"/>
            <a:ext cx="4038600" cy="36728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32559"/>
            <a:ext cx="4038600" cy="36728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340311"/>
            <a:ext cx="8260672" cy="86618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435365"/>
            <a:ext cx="4040188" cy="533135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032000"/>
            <a:ext cx="4040188" cy="307313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435365"/>
            <a:ext cx="4041775" cy="533135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032000"/>
            <a:ext cx="4041775" cy="307313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84667"/>
            <a:ext cx="8961120" cy="5554133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84667"/>
            <a:ext cx="8961120" cy="5554133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571500"/>
            <a:ext cx="4572000" cy="43815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254760"/>
            <a:ext cx="2716566" cy="293624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368727"/>
            <a:ext cx="2483254" cy="2695273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476500"/>
            <a:ext cx="2298634" cy="14605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445260"/>
            <a:ext cx="2298634" cy="993017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84667"/>
            <a:ext cx="8961120" cy="5554133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517864"/>
            <a:ext cx="7772400" cy="3609637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127500"/>
            <a:ext cx="7772400" cy="11430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2000" y="4191000"/>
            <a:ext cx="7600765" cy="1002437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4699000"/>
            <a:ext cx="7328514" cy="376413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4229100"/>
            <a:ext cx="7946136" cy="91440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4713797"/>
            <a:ext cx="7244736" cy="33476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254501"/>
            <a:ext cx="7328514" cy="435869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84667"/>
            <a:ext cx="8961120" cy="5554133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60500"/>
            <a:ext cx="8229600" cy="3644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4320" y="231805"/>
            <a:ext cx="8595360" cy="11049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10719"/>
            <a:ext cx="8380520" cy="932156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340311"/>
            <a:ext cx="8260672" cy="866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Nuclear_reactor" TargetMode="External"/><Relationship Id="rId2" Type="http://schemas.openxmlformats.org/officeDocument/2006/relationships/hyperlink" Target="http://www.jaderna-energie.cz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cs.wikipedia.org/wiki/Jadern%C3%BD_reaktor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Obrázek 3" descr="C:\Users\Tomáš\Desktop\upr_3_loga_nadpisy_text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4712" y="2333625"/>
            <a:ext cx="2314575" cy="10477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587439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-56885"/>
            <a:ext cx="7848600" cy="6005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Těžkovodní reaktor CANDU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byl vyvinut v Kanadě a exportován také do Indie, Pákistánu, Argentiny, Koreje a Rumunska</a:t>
            </a:r>
          </a:p>
          <a:p>
            <a:r>
              <a:rPr lang="cs-CZ" dirty="0" smtClean="0"/>
              <a:t>přírodní uran ve formě oxidu uraničitého</a:t>
            </a:r>
          </a:p>
          <a:p>
            <a:r>
              <a:rPr lang="pt-BR" dirty="0" smtClean="0"/>
              <a:t>chladivem a moderátorem těžká voda D2O</a:t>
            </a:r>
            <a:endParaRPr lang="cs-CZ" dirty="0" smtClean="0"/>
          </a:p>
          <a:p>
            <a:r>
              <a:rPr lang="cs-CZ" dirty="0" smtClean="0"/>
              <a:t>Aktivní zóna ve tvaru ležícího válce</a:t>
            </a:r>
          </a:p>
          <a:p>
            <a:pPr lvl="1"/>
            <a:r>
              <a:rPr lang="cs-CZ" dirty="0" smtClean="0"/>
              <a:t>vodorovné průduchy pro tlakové trubky</a:t>
            </a:r>
          </a:p>
          <a:p>
            <a:endParaRPr lang="cs-CZ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949"/>
            <a:ext cx="7848600" cy="5713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8600" y="266700"/>
            <a:ext cx="8260672" cy="866189"/>
          </a:xfrm>
        </p:spPr>
        <p:txBody>
          <a:bodyPr>
            <a:normAutofit/>
          </a:bodyPr>
          <a:lstStyle/>
          <a:p>
            <a:r>
              <a:rPr lang="cs-CZ" dirty="0" smtClean="0"/>
              <a:t>AGR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Advanced Gas Cooled, Graphite Moderated Reactor</a:t>
            </a:r>
            <a:endParaRPr lang="cs-CZ" dirty="0" smtClean="0"/>
          </a:p>
          <a:p>
            <a:r>
              <a:rPr lang="cs-CZ" dirty="0" smtClean="0"/>
              <a:t>Se používá výhradně ve Velké Británii</a:t>
            </a:r>
          </a:p>
          <a:p>
            <a:r>
              <a:rPr lang="cs-CZ" dirty="0" smtClean="0"/>
              <a:t>uran obohacený izotopem 235U ve formě oxidu uraničitého</a:t>
            </a:r>
          </a:p>
          <a:p>
            <a:r>
              <a:rPr lang="cs-CZ" dirty="0" smtClean="0"/>
              <a:t>moderátorem je grafit</a:t>
            </a:r>
          </a:p>
          <a:p>
            <a:r>
              <a:rPr lang="cs-CZ" dirty="0" smtClean="0"/>
              <a:t>chladivem oxid uhličitý</a:t>
            </a:r>
            <a:endParaRPr lang="cs-CZ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799" y="0"/>
            <a:ext cx="8615149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dirty="0" smtClean="0"/>
              <a:t>RBMK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i="1" dirty="0" err="1" smtClean="0"/>
              <a:t>Raktro</a:t>
            </a:r>
            <a:r>
              <a:rPr lang="cs-CZ" i="1" dirty="0" smtClean="0"/>
              <a:t> </a:t>
            </a:r>
            <a:r>
              <a:rPr lang="cs-CZ" i="1" dirty="0" err="1" smtClean="0"/>
              <a:t>Bolšoj</a:t>
            </a:r>
            <a:r>
              <a:rPr lang="cs-CZ" i="1" dirty="0" smtClean="0"/>
              <a:t> </a:t>
            </a:r>
            <a:r>
              <a:rPr lang="cs-CZ" i="1" dirty="0" err="1" smtClean="0"/>
              <a:t>Moščnosti</a:t>
            </a:r>
            <a:r>
              <a:rPr lang="cs-CZ" i="1" dirty="0" smtClean="0"/>
              <a:t> </a:t>
            </a:r>
            <a:r>
              <a:rPr lang="cs-CZ" i="1" dirty="0" err="1" smtClean="0"/>
              <a:t>Kanalnyj</a:t>
            </a:r>
            <a:endParaRPr lang="cs-CZ" i="1" dirty="0" smtClean="0"/>
          </a:p>
          <a:p>
            <a:r>
              <a:rPr lang="cs-CZ" dirty="0" smtClean="0"/>
              <a:t>používá se výhradně na území bývalého SSSR</a:t>
            </a:r>
          </a:p>
          <a:p>
            <a:r>
              <a:rPr lang="cs-CZ" dirty="0" smtClean="0"/>
              <a:t>reaktor v Černobylu</a:t>
            </a:r>
          </a:p>
          <a:p>
            <a:r>
              <a:rPr lang="cs-CZ" dirty="0" smtClean="0"/>
              <a:t>Další reaktory tohoto typu se již nestaví</a:t>
            </a:r>
          </a:p>
          <a:p>
            <a:r>
              <a:rPr lang="cs-CZ" dirty="0" smtClean="0"/>
              <a:t>Palivem je přírodní nebo slabě obohacený uran ve formě oxidu uraničitého</a:t>
            </a:r>
          </a:p>
          <a:p>
            <a:r>
              <a:rPr lang="cs-CZ" dirty="0" smtClean="0"/>
              <a:t>Palivové tyče jsou uloženy v kanálech, kudy proudí chladivo – voda</a:t>
            </a:r>
          </a:p>
          <a:p>
            <a:r>
              <a:rPr lang="cs-CZ" dirty="0" smtClean="0"/>
              <a:t>V tlakových kanálech přímo vzniká pára, která po oddělení vlhkosti pohání turbínu</a:t>
            </a:r>
          </a:p>
          <a:p>
            <a:r>
              <a:rPr lang="cs-CZ" dirty="0" smtClean="0"/>
              <a:t>Moderátorem je grafit, který obklopuje kanály</a:t>
            </a:r>
          </a:p>
          <a:p>
            <a:endParaRPr lang="cs-CZ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0"/>
            <a:ext cx="8077200" cy="5667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HTGR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High Temperature Gas Cooled Reactor</a:t>
            </a:r>
            <a:endParaRPr lang="cs-CZ" dirty="0" smtClean="0"/>
          </a:p>
          <a:p>
            <a:r>
              <a:rPr lang="pl-PL" dirty="0" smtClean="0"/>
              <a:t>Bezpečnost typu je na vysoké úrovni</a:t>
            </a:r>
          </a:p>
          <a:p>
            <a:r>
              <a:rPr lang="cs-CZ" dirty="0" smtClean="0"/>
              <a:t>vysoká výstupní teplota, proto i velmi vysoká účinnost až 40 %</a:t>
            </a:r>
          </a:p>
          <a:p>
            <a:r>
              <a:rPr lang="cs-CZ" dirty="0" smtClean="0"/>
              <a:t>Možnost použití v </a:t>
            </a:r>
            <a:r>
              <a:rPr lang="cs-CZ" dirty="0" err="1" smtClean="0"/>
              <a:t>metalurgiih</a:t>
            </a:r>
            <a:r>
              <a:rPr lang="cs-CZ" dirty="0" smtClean="0"/>
              <a:t> nebo při zplyňování uhlí</a:t>
            </a:r>
          </a:p>
          <a:p>
            <a:r>
              <a:rPr lang="cs-CZ" dirty="0" smtClean="0"/>
              <a:t>vyvinuty pouze experimentálně v Německu, USA a Velké Británii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0"/>
            <a:ext cx="8458200" cy="5710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FBR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cs-CZ" sz="1750" dirty="0" err="1" smtClean="0"/>
              <a:t>Fast</a:t>
            </a:r>
            <a:r>
              <a:rPr lang="cs-CZ" sz="1750" dirty="0" smtClean="0"/>
              <a:t> </a:t>
            </a:r>
            <a:r>
              <a:rPr lang="cs-CZ" sz="1750" dirty="0" err="1" smtClean="0"/>
              <a:t>Breeder</a:t>
            </a:r>
            <a:r>
              <a:rPr lang="cs-CZ" sz="1750" dirty="0" smtClean="0"/>
              <a:t> </a:t>
            </a:r>
            <a:r>
              <a:rPr lang="cs-CZ" sz="1750" dirty="0" err="1" smtClean="0"/>
              <a:t>Reactor</a:t>
            </a:r>
            <a:endParaRPr lang="cs-CZ" sz="1750" dirty="0" smtClean="0"/>
          </a:p>
          <a:p>
            <a:r>
              <a:rPr lang="cs-CZ" sz="1750" dirty="0" smtClean="0"/>
              <a:t>pracuje v Rusku (BN-600 v </a:t>
            </a:r>
            <a:r>
              <a:rPr lang="cs-CZ" sz="1750" dirty="0" err="1" smtClean="0"/>
              <a:t>Bělojarsku</a:t>
            </a:r>
            <a:r>
              <a:rPr lang="cs-CZ" sz="1750" dirty="0" smtClean="0"/>
              <a:t>), ve Francii (</a:t>
            </a:r>
            <a:r>
              <a:rPr lang="cs-CZ" sz="1750" dirty="0" err="1" smtClean="0"/>
              <a:t>Seperphénix</a:t>
            </a:r>
            <a:r>
              <a:rPr lang="cs-CZ" sz="1750" dirty="0" smtClean="0"/>
              <a:t>) a Velké Británii</a:t>
            </a:r>
          </a:p>
          <a:p>
            <a:r>
              <a:rPr lang="cs-CZ" sz="1750" dirty="0" smtClean="0"/>
              <a:t>V USA, Německu a Japonsku existují demonstrační elektrárny</a:t>
            </a:r>
          </a:p>
          <a:p>
            <a:r>
              <a:rPr lang="cs-CZ" sz="1750" dirty="0" smtClean="0"/>
              <a:t>plutonium ve směsi oxidu </a:t>
            </a:r>
            <a:r>
              <a:rPr lang="cs-CZ" sz="1750" dirty="0" err="1" smtClean="0"/>
              <a:t>plutoničitého</a:t>
            </a:r>
            <a:r>
              <a:rPr lang="cs-CZ" sz="1750" dirty="0" smtClean="0"/>
              <a:t> a uraničitého</a:t>
            </a:r>
          </a:p>
          <a:p>
            <a:r>
              <a:rPr lang="cs-CZ" sz="1750" dirty="0" smtClean="0"/>
              <a:t>vyprodukuje více nového plutoniového paliva, než kolik ho sám spálí</a:t>
            </a:r>
          </a:p>
          <a:p>
            <a:r>
              <a:rPr lang="cs-CZ" sz="1750" dirty="0" smtClean="0"/>
              <a:t>Reaktor nemá moderátor, řízená štěpná reakce v něm probíhá působením nezpomalených, rychlých neutronů</a:t>
            </a:r>
          </a:p>
          <a:p>
            <a:r>
              <a:rPr lang="cs-CZ" sz="1750" dirty="0" smtClean="0"/>
              <a:t>Aktivní zóna tvořená svazky palivových tyčí je obklopena "plodivým" pláštěm z uranu</a:t>
            </a:r>
          </a:p>
          <a:p>
            <a:r>
              <a:rPr lang="cs-CZ" sz="1750" dirty="0" smtClean="0"/>
              <a:t>uvolňuje se až desetkrát více tepla než u klasických pomalých reaktorů</a:t>
            </a:r>
          </a:p>
          <a:p>
            <a:r>
              <a:rPr lang="cs-CZ" sz="1750" dirty="0" smtClean="0"/>
              <a:t>Chladivem je sodík</a:t>
            </a:r>
            <a:endParaRPr lang="cs-CZ" sz="175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1"/>
                </a:solidFill>
              </a:rPr>
              <a:t>typy jaderných reaktorů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190501"/>
            <a:ext cx="6629400" cy="1371600"/>
          </a:xfrm>
        </p:spPr>
        <p:txBody>
          <a:bodyPr/>
          <a:lstStyle/>
          <a:p>
            <a:r>
              <a:rPr lang="cs-CZ" dirty="0" smtClean="0">
                <a:solidFill>
                  <a:srgbClr val="FFFF00"/>
                </a:solidFill>
              </a:rPr>
              <a:t>Jaderné reaktory </a:t>
            </a:r>
            <a:r>
              <a:rPr lang="cs-CZ" dirty="0" err="1" smtClean="0">
                <a:solidFill>
                  <a:srgbClr val="FFFF00"/>
                </a:solidFill>
              </a:rPr>
              <a:t>reaktory</a:t>
            </a:r>
            <a:endParaRPr lang="cs-CZ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3873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19" y="0"/>
            <a:ext cx="9119681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Studijní zdroje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>
                <a:hlinkClick r:id="rId2"/>
              </a:rPr>
              <a:t>http://www.jaderna-energie.</a:t>
            </a:r>
            <a:r>
              <a:rPr lang="cs-CZ" dirty="0" err="1" smtClean="0">
                <a:hlinkClick r:id="rId2"/>
              </a:rPr>
              <a:t>cz</a:t>
            </a:r>
            <a:endParaRPr lang="cs-CZ" dirty="0" smtClean="0"/>
          </a:p>
          <a:p>
            <a:r>
              <a:rPr lang="cs-CZ" dirty="0" smtClean="0">
                <a:hlinkClick r:id="rId3"/>
              </a:rPr>
              <a:t>http://en.wikipedia.org/wiki/Nuclear_reactor</a:t>
            </a:r>
            <a:endParaRPr lang="cs-CZ" dirty="0" smtClean="0"/>
          </a:p>
          <a:p>
            <a:r>
              <a:rPr lang="cs-CZ" dirty="0" smtClean="0">
                <a:hlinkClick r:id="rId4"/>
              </a:rPr>
              <a:t>http://cs.wikipedia.org/wiki/Jadern%C3%BD_reaktor</a:t>
            </a:r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CO JE JADERNÝ REAKTOR?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je </a:t>
            </a:r>
            <a:r>
              <a:rPr lang="cs-CZ" dirty="0"/>
              <a:t>zařízení, ve kterém probíhá řetězová jaderná reakce, kterou lze kontrolovat a udržovat ve stabilním </a:t>
            </a:r>
            <a:r>
              <a:rPr lang="cs-CZ" dirty="0" smtClean="0"/>
              <a:t>běhu</a:t>
            </a:r>
            <a:endParaRPr lang="cs-CZ" dirty="0"/>
          </a:p>
          <a:p>
            <a:r>
              <a:rPr lang="cs-CZ" dirty="0" smtClean="0"/>
              <a:t>štěpení jader</a:t>
            </a:r>
          </a:p>
          <a:p>
            <a:pPr lvl="1"/>
            <a:r>
              <a:rPr lang="cs-CZ" dirty="0" smtClean="0"/>
              <a:t>experimentální syntéza jader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10158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Použití jaderných reaktorů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cs-CZ" dirty="0" smtClean="0"/>
              <a:t>jaderná elektrárna</a:t>
            </a:r>
          </a:p>
          <a:p>
            <a:pPr lvl="1"/>
            <a:r>
              <a:rPr lang="cs-CZ" dirty="0"/>
              <a:t> </a:t>
            </a:r>
            <a:r>
              <a:rPr lang="cs-CZ" dirty="0" smtClean="0"/>
              <a:t>kogenerace</a:t>
            </a:r>
          </a:p>
          <a:p>
            <a:r>
              <a:rPr lang="cs-CZ" dirty="0"/>
              <a:t>jaderné </a:t>
            </a:r>
            <a:r>
              <a:rPr lang="cs-CZ" dirty="0" smtClean="0"/>
              <a:t>odsolování</a:t>
            </a:r>
          </a:p>
          <a:p>
            <a:r>
              <a:rPr lang="cs-CZ" dirty="0"/>
              <a:t>jaderný </a:t>
            </a:r>
            <a:r>
              <a:rPr lang="cs-CZ" dirty="0" smtClean="0"/>
              <a:t>pohon</a:t>
            </a:r>
          </a:p>
          <a:p>
            <a:r>
              <a:rPr lang="cs-CZ" dirty="0"/>
              <a:t>výzkumná </a:t>
            </a:r>
            <a:r>
              <a:rPr lang="cs-CZ" dirty="0" smtClean="0"/>
              <a:t>zařízení</a:t>
            </a:r>
          </a:p>
          <a:p>
            <a:pPr lvl="1"/>
            <a:r>
              <a:rPr lang="cs-CZ" dirty="0" smtClean="0"/>
              <a:t>zdroj neutronů</a:t>
            </a:r>
          </a:p>
          <a:p>
            <a:pPr lvl="1"/>
            <a:r>
              <a:rPr lang="cs-CZ" dirty="0" smtClean="0"/>
              <a:t>Vytvářející radioaktivní izotopy</a:t>
            </a:r>
          </a:p>
          <a:p>
            <a:r>
              <a:rPr lang="cs-CZ" dirty="0"/>
              <a:t>výroba radioizotopů pro vojenské účely</a:t>
            </a:r>
          </a:p>
          <a:p>
            <a:endParaRPr lang="cs-CZ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cs-CZ" dirty="0" smtClean="0"/>
              <a:t>Zdravotnictví</a:t>
            </a:r>
          </a:p>
          <a:p>
            <a:pPr lvl="1"/>
            <a:r>
              <a:rPr lang="cs-CZ" dirty="0" smtClean="0"/>
              <a:t>radioaktivní infuze pro sledování toku krve</a:t>
            </a:r>
          </a:p>
          <a:p>
            <a:pPr lvl="1"/>
            <a:r>
              <a:rPr lang="cs-CZ" dirty="0" smtClean="0"/>
              <a:t>náplň pro zářiče na léčbu rakoviny</a:t>
            </a:r>
          </a:p>
          <a:p>
            <a:r>
              <a:rPr lang="cs-CZ" dirty="0" smtClean="0"/>
              <a:t>Plánovaná využití</a:t>
            </a:r>
          </a:p>
          <a:p>
            <a:pPr lvl="1"/>
            <a:r>
              <a:rPr lang="cs-CZ" dirty="0" smtClean="0"/>
              <a:t>pohon </a:t>
            </a:r>
            <a:r>
              <a:rPr lang="cs-CZ" dirty="0"/>
              <a:t>letadel</a:t>
            </a:r>
          </a:p>
          <a:p>
            <a:pPr lvl="1"/>
            <a:r>
              <a:rPr lang="cs-CZ" dirty="0" smtClean="0"/>
              <a:t>pohon kosmických </a:t>
            </a:r>
            <a:r>
              <a:rPr lang="cs-CZ" dirty="0"/>
              <a:t>lodí a sond</a:t>
            </a:r>
          </a:p>
          <a:p>
            <a:pPr lvl="1"/>
            <a:r>
              <a:rPr lang="cs-CZ" dirty="0" smtClean="0"/>
              <a:t>jaderná teplárna</a:t>
            </a:r>
            <a:endParaRPr lang="cs-CZ" dirty="0"/>
          </a:p>
          <a:p>
            <a:pPr lvl="1"/>
            <a:r>
              <a:rPr lang="cs-CZ" dirty="0" smtClean="0"/>
              <a:t>možnost </a:t>
            </a:r>
            <a:r>
              <a:rPr lang="cs-CZ" dirty="0"/>
              <a:t>využití v metalurgii</a:t>
            </a:r>
          </a:p>
          <a:p>
            <a:pPr lvl="1"/>
            <a:r>
              <a:rPr lang="cs-CZ" dirty="0" smtClean="0"/>
              <a:t>výroba vodíku</a:t>
            </a:r>
          </a:p>
          <a:p>
            <a:pPr lvl="2"/>
            <a:r>
              <a:rPr lang="cs-CZ" dirty="0" smtClean="0"/>
              <a:t> termochemicky </a:t>
            </a:r>
            <a:r>
              <a:rPr lang="cs-CZ" dirty="0"/>
              <a:t>(pomocí vysoké teploty) </a:t>
            </a:r>
            <a:endParaRPr lang="cs-CZ" dirty="0" smtClean="0"/>
          </a:p>
          <a:p>
            <a:pPr lvl="2"/>
            <a:r>
              <a:rPr lang="cs-CZ" dirty="0" smtClean="0"/>
              <a:t>elektrolýzou </a:t>
            </a:r>
            <a:r>
              <a:rPr lang="cs-CZ" dirty="0"/>
              <a:t>v době, kdy je elektrárna nevyužitá</a:t>
            </a:r>
          </a:p>
        </p:txBody>
      </p:sp>
    </p:spTree>
    <p:extLst>
      <p:ext uri="{BB962C8B-B14F-4D97-AF65-F5344CB8AC3E}">
        <p14:creationId xmlns:p14="http://schemas.microsoft.com/office/powerpoint/2010/main" val="1974043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Jaderné </a:t>
            </a:r>
            <a:r>
              <a:rPr lang="cs-CZ" dirty="0" smtClean="0"/>
              <a:t>Palivo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cs-CZ" dirty="0" smtClean="0"/>
              <a:t>štěpenínebo </a:t>
            </a:r>
          </a:p>
          <a:p>
            <a:r>
              <a:rPr lang="cs-CZ" dirty="0" smtClean="0"/>
              <a:t>uran</a:t>
            </a:r>
            <a:r>
              <a:rPr lang="cs-CZ" dirty="0"/>
              <a:t>, obohacený nebo přírodní a uměle vytvořené </a:t>
            </a:r>
            <a:r>
              <a:rPr lang="cs-CZ" dirty="0" smtClean="0"/>
              <a:t>plutonium</a:t>
            </a:r>
          </a:p>
          <a:p>
            <a:r>
              <a:rPr lang="cs-CZ" dirty="0" smtClean="0"/>
              <a:t>Thoriem</a:t>
            </a:r>
          </a:p>
          <a:p>
            <a:r>
              <a:rPr lang="cs-CZ" dirty="0" smtClean="0"/>
              <a:t>musí </a:t>
            </a:r>
            <a:r>
              <a:rPr lang="cs-CZ" dirty="0"/>
              <a:t>být pro využití v jaderných elektrárnách přepracováno do jaderných palivových </a:t>
            </a:r>
            <a:r>
              <a:rPr lang="cs-CZ" dirty="0" smtClean="0"/>
              <a:t>článků</a:t>
            </a:r>
          </a:p>
          <a:p>
            <a:r>
              <a:rPr lang="cs-CZ" dirty="0" smtClean="0"/>
              <a:t>Nejběžnějším </a:t>
            </a:r>
            <a:r>
              <a:rPr lang="cs-CZ" dirty="0"/>
              <a:t>typem jaderného paliva je obohacený uran ve formě oxidu </a:t>
            </a:r>
            <a:r>
              <a:rPr lang="cs-CZ" dirty="0" smtClean="0"/>
              <a:t>uraničitého</a:t>
            </a:r>
          </a:p>
          <a:p>
            <a:pPr lvl="1"/>
            <a:r>
              <a:rPr lang="cs-CZ" dirty="0" smtClean="0"/>
              <a:t>uzavřena </a:t>
            </a:r>
            <a:r>
              <a:rPr lang="cs-CZ" dirty="0"/>
              <a:t>do hermetických tablet, které jsou dále skládány do palivových prutů.</a:t>
            </a:r>
          </a:p>
          <a:p>
            <a:pPr marL="114300" indent="0">
              <a:buNone/>
            </a:pPr>
            <a:endParaRPr lang="cs-CZ" dirty="0"/>
          </a:p>
          <a:p>
            <a:r>
              <a:rPr lang="cs-CZ" dirty="0"/>
              <a:t>Vyhořelé </a:t>
            </a:r>
            <a:r>
              <a:rPr lang="cs-CZ" dirty="0" smtClean="0"/>
              <a:t>palivo</a:t>
            </a:r>
          </a:p>
          <a:p>
            <a:r>
              <a:rPr lang="cs-CZ" dirty="0" smtClean="0"/>
              <a:t>se skladuje </a:t>
            </a:r>
            <a:r>
              <a:rPr lang="cs-CZ" dirty="0"/>
              <a:t>v </a:t>
            </a:r>
            <a:r>
              <a:rPr lang="cs-CZ" dirty="0" smtClean="0"/>
              <a:t>meziskladech</a:t>
            </a:r>
          </a:p>
          <a:p>
            <a:r>
              <a:rPr lang="cs-CZ" dirty="0" smtClean="0"/>
              <a:t>Toto </a:t>
            </a:r>
            <a:r>
              <a:rPr lang="cs-CZ" dirty="0"/>
              <a:t>palivo se dá recyklovat na nové </a:t>
            </a:r>
            <a:r>
              <a:rPr lang="cs-CZ" dirty="0" smtClean="0"/>
              <a:t>palivo </a:t>
            </a:r>
          </a:p>
          <a:p>
            <a:r>
              <a:rPr lang="cs-CZ" dirty="0" smtClean="0"/>
              <a:t>Recyklace </a:t>
            </a:r>
            <a:r>
              <a:rPr lang="cs-CZ" dirty="0"/>
              <a:t>spočívá v oddělení šťepných produktů a doplnění uranu 235 nebo </a:t>
            </a:r>
            <a:r>
              <a:rPr lang="cs-CZ" dirty="0" smtClean="0"/>
              <a:t>plutonia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956478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generace</a:t>
            </a:r>
            <a:endParaRPr lang="cs-C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2900"/>
            <a:ext cx="9144000" cy="5127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1072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PWR VVER</a:t>
            </a:r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Pressurized light-Water moderated and cooled Reactor</a:t>
            </a:r>
          </a:p>
          <a:p>
            <a:r>
              <a:rPr lang="cs-CZ" dirty="0" smtClean="0"/>
              <a:t>Vodo-</a:t>
            </a:r>
            <a:r>
              <a:rPr lang="cs-CZ" dirty="0" err="1" smtClean="0"/>
              <a:t>Vodjanoj</a:t>
            </a:r>
            <a:r>
              <a:rPr lang="cs-CZ" dirty="0" smtClean="0"/>
              <a:t> </a:t>
            </a:r>
            <a:r>
              <a:rPr lang="cs-CZ" dirty="0" err="1" smtClean="0"/>
              <a:t>Energetičeskij</a:t>
            </a:r>
            <a:r>
              <a:rPr lang="cs-CZ" dirty="0" smtClean="0"/>
              <a:t> Reaktor</a:t>
            </a:r>
            <a:endParaRPr lang="en-US" dirty="0" smtClean="0"/>
          </a:p>
          <a:p>
            <a:r>
              <a:rPr lang="cs-CZ" dirty="0" smtClean="0"/>
              <a:t>nejrozšířenější</a:t>
            </a:r>
            <a:r>
              <a:rPr lang="en-US" dirty="0" smtClean="0"/>
              <a:t> </a:t>
            </a:r>
            <a:r>
              <a:rPr lang="cs-CZ" dirty="0" smtClean="0"/>
              <a:t>typ jaderného reaktoru (57 %)</a:t>
            </a:r>
            <a:endParaRPr lang="en-US" dirty="0" smtClean="0"/>
          </a:p>
          <a:p>
            <a:r>
              <a:rPr lang="en-US" dirty="0" err="1" smtClean="0"/>
              <a:t>Dukovany</a:t>
            </a:r>
            <a:r>
              <a:rPr lang="en-US" dirty="0" smtClean="0"/>
              <a:t>, </a:t>
            </a:r>
            <a:r>
              <a:rPr lang="en-US" dirty="0" err="1" smtClean="0"/>
              <a:t>Temel</a:t>
            </a:r>
            <a:r>
              <a:rPr lang="cs-CZ" dirty="0" smtClean="0"/>
              <a:t>í n</a:t>
            </a:r>
          </a:p>
          <a:p>
            <a:r>
              <a:rPr lang="cs-CZ" dirty="0" smtClean="0"/>
              <a:t>Původně byl vyvinut v USA, později koncepci převzalo </a:t>
            </a:r>
            <a:r>
              <a:rPr lang="cs-CZ" dirty="0" err="1" smtClean="0"/>
              <a:t>Ruskoro</a:t>
            </a:r>
            <a:r>
              <a:rPr lang="cs-CZ" dirty="0" smtClean="0"/>
              <a:t> </a:t>
            </a:r>
          </a:p>
          <a:p>
            <a:r>
              <a:rPr lang="cs-CZ" dirty="0" smtClean="0"/>
              <a:t>používány i k pohonu jaderných ponorek</a:t>
            </a:r>
          </a:p>
          <a:p>
            <a:r>
              <a:rPr lang="cs-CZ" dirty="0" smtClean="0"/>
              <a:t>bohacený uran ve formě tabletek oxidu uraničitého uspořádaných do palivových tyčí</a:t>
            </a:r>
          </a:p>
          <a:p>
            <a:r>
              <a:rPr lang="cs-CZ" dirty="0" smtClean="0"/>
              <a:t>Moderátorem i chladivem je obyčejná voda</a:t>
            </a:r>
          </a:p>
          <a:p>
            <a:r>
              <a:rPr lang="cs-CZ" dirty="0" smtClean="0"/>
              <a:t>Výměna paliva probíhá při odstaveném reaktoru zpravidla jednou za 1 až 1 a půl roku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112742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0"/>
            <a:ext cx="8382000" cy="5713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BWR</a:t>
            </a:r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>
          <a:xfrm>
            <a:off x="457200" y="1460500"/>
            <a:ext cx="8229600" cy="3644636"/>
          </a:xfrm>
        </p:spPr>
        <p:txBody>
          <a:bodyPr>
            <a:normAutofit fontScale="92500" lnSpcReduction="10000"/>
          </a:bodyPr>
          <a:lstStyle/>
          <a:p>
            <a:r>
              <a:rPr lang="cs-CZ" dirty="0" err="1" smtClean="0"/>
              <a:t>Boiling</a:t>
            </a:r>
            <a:r>
              <a:rPr lang="cs-CZ" dirty="0" smtClean="0"/>
              <a:t> </a:t>
            </a:r>
            <a:r>
              <a:rPr lang="cs-CZ" dirty="0" err="1" smtClean="0"/>
              <a:t>Water</a:t>
            </a:r>
            <a:r>
              <a:rPr lang="cs-CZ" dirty="0" smtClean="0"/>
              <a:t> </a:t>
            </a:r>
            <a:r>
              <a:rPr lang="cs-CZ" dirty="0" err="1" smtClean="0"/>
              <a:t>Reactor</a:t>
            </a:r>
            <a:endParaRPr lang="cs-CZ" dirty="0" smtClean="0"/>
          </a:p>
          <a:p>
            <a:r>
              <a:rPr lang="cs-CZ" dirty="0" smtClean="0"/>
              <a:t>je druhým nejrozšířenějším typem</a:t>
            </a:r>
          </a:p>
          <a:p>
            <a:r>
              <a:rPr lang="cs-CZ" dirty="0" smtClean="0"/>
              <a:t>mírně obohacený uran ve formě válečků oxidu uraničitého uspořádaných do palivových tyčí</a:t>
            </a:r>
          </a:p>
          <a:p>
            <a:r>
              <a:rPr lang="cs-CZ" dirty="0" smtClean="0"/>
              <a:t>Palivo se mění stejně často jako v případě PWR</a:t>
            </a:r>
          </a:p>
          <a:p>
            <a:r>
              <a:rPr lang="cs-CZ" dirty="0" smtClean="0"/>
              <a:t>Obdobou PWR je i aktivní zóna a obyčejná voda coby chladivo a moderátor</a:t>
            </a:r>
          </a:p>
          <a:p>
            <a:r>
              <a:rPr lang="cs-CZ" dirty="0" smtClean="0"/>
              <a:t>voda se ohřívá až k varu přímo v tlakové nádobě a v horní částí reaktoru se hromadí pára. Když se zbaví vlhkosti, žene se přímo k turbíně</a:t>
            </a:r>
            <a:endParaRPr lang="cs-CZ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163</TotalTime>
  <Words>599</Words>
  <Application>Microsoft Office PowerPoint</Application>
  <PresentationFormat>Předvádění na obrazovce (16:10)</PresentationFormat>
  <Paragraphs>97</Paragraphs>
  <Slides>21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21</vt:i4>
      </vt:variant>
    </vt:vector>
  </HeadingPairs>
  <TitlesOfParts>
    <vt:vector size="22" baseType="lpstr">
      <vt:lpstr>Apothecary</vt:lpstr>
      <vt:lpstr>Prezentace aplikace PowerPoint</vt:lpstr>
      <vt:lpstr>Jaderné reaktory reaktory</vt:lpstr>
      <vt:lpstr>CO JE JADERNÝ REAKTOR?</vt:lpstr>
      <vt:lpstr>Použití jaderných reaktorů</vt:lpstr>
      <vt:lpstr>Jaderné Palivo</vt:lpstr>
      <vt:lpstr>generace</vt:lpstr>
      <vt:lpstr>PWR VVER</vt:lpstr>
      <vt:lpstr>Prezentace aplikace PowerPoint</vt:lpstr>
      <vt:lpstr>BWR</vt:lpstr>
      <vt:lpstr>Prezentace aplikace PowerPoint</vt:lpstr>
      <vt:lpstr>Těžkovodní reaktor CANDU</vt:lpstr>
      <vt:lpstr>Prezentace aplikace PowerPoint</vt:lpstr>
      <vt:lpstr>AGR</vt:lpstr>
      <vt:lpstr>Prezentace aplikace PowerPoint</vt:lpstr>
      <vt:lpstr>RBMK</vt:lpstr>
      <vt:lpstr>Prezentace aplikace PowerPoint</vt:lpstr>
      <vt:lpstr>HTGR</vt:lpstr>
      <vt:lpstr>Prezentace aplikace PowerPoint</vt:lpstr>
      <vt:lpstr>FBR</vt:lpstr>
      <vt:lpstr>Prezentace aplikace PowerPoint</vt:lpstr>
      <vt:lpstr>Studijní zdroje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Jaderné reaktory</dc:title>
  <dc:creator>Milan</dc:creator>
  <cp:lastModifiedBy>stercl</cp:lastModifiedBy>
  <cp:revision>13</cp:revision>
  <dcterms:created xsi:type="dcterms:W3CDTF">2006-08-16T00:00:00Z</dcterms:created>
  <dcterms:modified xsi:type="dcterms:W3CDTF">2015-04-26T16:38:28Z</dcterms:modified>
</cp:coreProperties>
</file>