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68" r:id="rId5"/>
    <p:sldId id="269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358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74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645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926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889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488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2625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538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64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97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8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2D206-223A-4D0D-9758-FC62A19B4EB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B7C10-F15C-44FB-8650-1CB0D4AAAC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103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C:\Users\Tomáš\Desktop\upr_3_loga_nadpisy_tex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2905125"/>
            <a:ext cx="2314575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396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207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Stavba žaber okouna.</a:t>
            </a:r>
            <a:endParaRPr lang="cs-CZ" dirty="0"/>
          </a:p>
        </p:txBody>
      </p:sp>
      <p:pic>
        <p:nvPicPr>
          <p:cNvPr id="1026" name="Picture 2" descr="C:\Users\Tomáš\Documents\Práce škola\Pitvy grant\ob r žížala, perloočka, škeble, šnek, perloočka, stonožka, okoun\skenování0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980728"/>
            <a:ext cx="6877455" cy="56886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9461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49006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Vnitřní anatomie samice okouna</a:t>
            </a:r>
            <a:endParaRPr lang="cs-CZ" dirty="0"/>
          </a:p>
        </p:txBody>
      </p:sp>
      <p:pic>
        <p:nvPicPr>
          <p:cNvPr id="2050" name="Picture 2" descr="C:\Users\Tomáš\Documents\Práce škola\Pitvy grant\ob r žížala, perloočka, škeble, šnek, perloočka, stonožka, okoun\skenování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8502718" cy="4211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0000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49006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Řitní oblast těla okouna</a:t>
            </a:r>
            <a:endParaRPr lang="cs-CZ" dirty="0"/>
          </a:p>
        </p:txBody>
      </p:sp>
      <p:pic>
        <p:nvPicPr>
          <p:cNvPr id="3074" name="Picture 2" descr="C:\Users\Tomáš\Documents\Práce škola\Pitvy grant\ob r žížala, perloočka, škeble, šnek, perloočka, stonožka, okoun\skenování0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72977"/>
            <a:ext cx="4824536" cy="5868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00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6207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Vnitřní anatomie samce  okouna.</a:t>
            </a:r>
            <a:endParaRPr lang="cs-CZ" dirty="0"/>
          </a:p>
        </p:txBody>
      </p:sp>
      <p:pic>
        <p:nvPicPr>
          <p:cNvPr id="4098" name="Picture 2" descr="C:\Users\Tomáš\Documents\Práce škola\Pitvy grant\ob r žížala, perloočka, škeble, šnek, perloočka, stonožka, okoun\skenování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744" y="1484784"/>
            <a:ext cx="8769406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8736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Vnitřní anatomie okouna po odpreparování pohlavní soustavy.</a:t>
            </a:r>
            <a:endParaRPr lang="cs-CZ" dirty="0"/>
          </a:p>
        </p:txBody>
      </p:sp>
      <p:pic>
        <p:nvPicPr>
          <p:cNvPr id="5122" name="Picture 2" descr="C:\Users\Tomáš\Documents\Práce škola\Pitvy grant\ob r žížala, perloočka, škeble, šnek, perloočka, stonožka, okoun\skenování0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55541"/>
            <a:ext cx="8881491" cy="5297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86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0405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Použitá literatura: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916832"/>
            <a:ext cx="8928992" cy="223224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Kunst, M. a kol. (1954): Zoologické praktikum, NČAV.</a:t>
            </a:r>
          </a:p>
          <a:p>
            <a:pPr marL="0" indent="0">
              <a:buNone/>
            </a:pPr>
            <a:r>
              <a:rPr lang="cs-CZ" dirty="0" err="1" smtClean="0"/>
              <a:t>Iuliis</a:t>
            </a:r>
            <a:r>
              <a:rPr lang="cs-CZ" dirty="0" smtClean="0"/>
              <a:t>, De G. – </a:t>
            </a:r>
            <a:r>
              <a:rPr lang="cs-CZ" dirty="0" err="1" smtClean="0"/>
              <a:t>Pulerá</a:t>
            </a:r>
            <a:r>
              <a:rPr lang="cs-CZ" dirty="0" smtClean="0"/>
              <a:t>, D. (2011):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Dissection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Vertebrates</a:t>
            </a:r>
            <a:r>
              <a:rPr lang="cs-CZ" dirty="0" smtClean="0"/>
              <a:t> a </a:t>
            </a:r>
            <a:r>
              <a:rPr lang="cs-CZ" dirty="0" err="1" smtClean="0"/>
              <a:t>laboratory</a:t>
            </a:r>
            <a:r>
              <a:rPr lang="cs-CZ" dirty="0" smtClean="0"/>
              <a:t> </a:t>
            </a:r>
            <a:r>
              <a:rPr lang="cs-CZ" dirty="0" err="1" smtClean="0"/>
              <a:t>manual</a:t>
            </a:r>
            <a:r>
              <a:rPr lang="cs-CZ" dirty="0" smtClean="0"/>
              <a:t>. Second </a:t>
            </a:r>
            <a:r>
              <a:rPr lang="cs-CZ" dirty="0" err="1" smtClean="0"/>
              <a:t>Edition</a:t>
            </a:r>
            <a:r>
              <a:rPr lang="cs-CZ" dirty="0" smtClean="0"/>
              <a:t>. </a:t>
            </a:r>
            <a:r>
              <a:rPr lang="cs-CZ" dirty="0" err="1" smtClean="0"/>
              <a:t>Elsevier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4251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Pitva ryby – okouna.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648072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Tomáš Kočí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Tomáš Kočí\Plocha\Práce škola\Pitvy grant\ob r žížala, perloočka, škeble, šnek, perloočka, stonožka, okoun\skenování0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3"/>
            <a:ext cx="7590387" cy="359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88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3204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Okoun říční (</a:t>
            </a:r>
            <a:r>
              <a:rPr lang="cs-CZ" i="1" dirty="0" err="1" smtClean="0"/>
              <a:t>Perca</a:t>
            </a:r>
            <a:r>
              <a:rPr lang="cs-CZ" i="1" dirty="0" smtClean="0"/>
              <a:t> </a:t>
            </a:r>
            <a:r>
              <a:rPr lang="cs-CZ" i="1" dirty="0" err="1" smtClean="0"/>
              <a:t>fluviatilis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Okoun říční patří do řádu </a:t>
            </a:r>
            <a:r>
              <a:rPr lang="cs-CZ" b="1" dirty="0" smtClean="0"/>
              <a:t>ostnoploutví</a:t>
            </a:r>
            <a:r>
              <a:rPr lang="cs-CZ" dirty="0" smtClean="0"/>
              <a:t> (</a:t>
            </a:r>
            <a:r>
              <a:rPr lang="cs-CZ" i="1" dirty="0" err="1" smtClean="0"/>
              <a:t>Perciformes</a:t>
            </a:r>
            <a:r>
              <a:rPr lang="cs-CZ" dirty="0" smtClean="0"/>
              <a:t>)a do čeledi okounovitých (</a:t>
            </a:r>
            <a:r>
              <a:rPr lang="cs-CZ" i="1" dirty="0" err="1" smtClean="0"/>
              <a:t>Percidae</a:t>
            </a:r>
            <a:r>
              <a:rPr lang="cs-CZ" dirty="0" smtClean="0"/>
              <a:t>). Od příbuzných ježdíků (ježdík obecný, ježdík žlutý a ježdík dunajský) se liší tím, že nemá obě hřbetní ploutve srostlé. Od candátů (candát obecný a candát východní) se liší červeným zbarvením břišních a řitních ploutví. </a:t>
            </a:r>
            <a:r>
              <a:rPr lang="cs-CZ" dirty="0" err="1" smtClean="0"/>
              <a:t>Drsci</a:t>
            </a:r>
            <a:r>
              <a:rPr lang="cs-CZ" dirty="0" smtClean="0"/>
              <a:t> (</a:t>
            </a:r>
            <a:r>
              <a:rPr lang="cs-CZ" dirty="0" err="1" smtClean="0"/>
              <a:t>drsek</a:t>
            </a:r>
            <a:r>
              <a:rPr lang="cs-CZ" dirty="0" smtClean="0"/>
              <a:t> větší a </a:t>
            </a:r>
            <a:r>
              <a:rPr lang="cs-CZ" dirty="0" err="1" smtClean="0"/>
              <a:t>drsek</a:t>
            </a:r>
            <a:r>
              <a:rPr lang="cs-CZ" dirty="0" smtClean="0"/>
              <a:t> menší), kteří žijí v tocích dunajského systému se od ostatních okounovitých liší trojbokým průřezem těla a shora stlačeným tělem a jejich svrchní část hlavy je pokryta šupinami. Okoun je jedna z našich nejhojnějších ryb v povodí Labe, Odry a Moravy (</a:t>
            </a:r>
            <a:r>
              <a:rPr lang="cs-CZ" dirty="0" err="1" smtClean="0"/>
              <a:t>Hanel</a:t>
            </a:r>
            <a:r>
              <a:rPr lang="cs-CZ" dirty="0" smtClean="0"/>
              <a:t> – Lusk, 2005).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3608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cs-CZ" dirty="0" smtClean="0"/>
              <a:t>Ekologie a biologie okouna říčního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Ekologické nároky: u dna žijící (</a:t>
            </a:r>
            <a:r>
              <a:rPr lang="cs-CZ" smtClean="0"/>
              <a:t>demerzální</a:t>
            </a:r>
            <a:r>
              <a:rPr lang="cs-CZ" dirty="0" smtClean="0"/>
              <a:t>), </a:t>
            </a:r>
            <a:r>
              <a:rPr lang="cs-CZ" dirty="0" err="1" smtClean="0"/>
              <a:t>potamodromní</a:t>
            </a:r>
            <a:r>
              <a:rPr lang="cs-CZ" dirty="0" smtClean="0"/>
              <a:t> (migrující v rámci sladkých vod) toleruje i vodu brakickou. Eurytopní druh různých tekoucích i stojatých vod, jako jsou říční ramena a tůně, rybníky, přehradní nádrže. S oblibou vyhledává místa zarostlá rostlinstvem. (</a:t>
            </a:r>
            <a:r>
              <a:rPr lang="cs-CZ" dirty="0" err="1" smtClean="0"/>
              <a:t>Hanel</a:t>
            </a:r>
            <a:r>
              <a:rPr lang="cs-CZ" dirty="0" smtClean="0"/>
              <a:t> – Lusk, 2005)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Biologie: Okoun je stanovištní ryba, která se pohybuje většinou na malé vzdálenosti. Tvoří početná hejna, která se za soumraku rozpadají a za svítání opět formují. Aktivita okouna má obvykle dva vrcholy, jeden za svítání a druhý za soumraku. Častý způsob pohybu okouna spočívá v prudkém střelovitém vyražení kupředu, pak se náhle zastaví a znovu se dá do pohybu. Plůdek se živí drobnými planktonními korýši, později loví larvy hmyzu či plůdek jiných druhů ryb. Vzrostlí okouni se živí hlavně rybami, běžný je i kanibalismus. Pohlavně dospívá ve stáří 1-3 let samci a 2-4 let samice. Tření u nás probíhá od dubna do konce května (někdy do počátku června). Většinou se tře na mělčinách s tvrdým dnem (štěrk, písek) a podél břehů. Samice klade jikry v pentlicovitých bílých pásech dlouhých až 1-2 m na kameny, ponořené větve, kořeny nebo vodní rostliny. Okouni dosahují obvykle délky do 25 cm a váhy 0,5 kg, největší jedinci dorůstají až do 3kg hmotnosti a přes 50 cm délky (největší úlovek u nás měřil 56 cm a vážil 3,44 kg). Nejvyšší dosažené stáří u okouna je  19 let. (</a:t>
            </a:r>
            <a:r>
              <a:rPr lang="cs-CZ" dirty="0" err="1" smtClean="0"/>
              <a:t>Hanel</a:t>
            </a:r>
            <a:r>
              <a:rPr lang="cs-CZ" dirty="0" smtClean="0"/>
              <a:t> – Lusk, 2005).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207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Význam okouna říčního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56166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Okoun se dokáže ve vhodných podmínkách velmi rychle namnožit a pak konkuruje potravě ušlechtilých ryb. Ve vodárenských nádržích může požírat velký zooplankton a tím se vlastně podílet na zhoršování kvality vody (zooplankton filtruje řasy a pokud chybí, v nadměrné míře se objevuje zelený zákal způsobený řasami). V tekoucích </a:t>
            </a:r>
            <a:r>
              <a:rPr lang="cs-CZ" dirty="0" err="1" smtClean="0"/>
              <a:t>mimopstruhových</a:t>
            </a:r>
            <a:r>
              <a:rPr lang="cs-CZ" dirty="0" smtClean="0"/>
              <a:t> vodách je hospodářsky i sportovně významným druhem. Je zastoupen v potravě štiky a candáta. Mladí okouni jsou běžně používání jako nástražní rybka. Maso okouna patří mezi lahůdky, a u rybářů je oblíben, i když se u něj špatně odstraňují šupiny. Lépe je ho stáhnout. (</a:t>
            </a:r>
            <a:r>
              <a:rPr lang="cs-CZ" dirty="0" err="1" smtClean="0"/>
              <a:t>Hanel</a:t>
            </a:r>
            <a:r>
              <a:rPr lang="cs-CZ" dirty="0" smtClean="0"/>
              <a:t> –Lusk, 2005)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Kostra okouna (</a:t>
            </a:r>
            <a:r>
              <a:rPr lang="cs-CZ" i="1" dirty="0" err="1" smtClean="0"/>
              <a:t>Perca</a:t>
            </a:r>
            <a:r>
              <a:rPr lang="cs-CZ" dirty="0"/>
              <a:t> </a:t>
            </a:r>
            <a:r>
              <a:rPr lang="cs-CZ" dirty="0" err="1" smtClean="0"/>
              <a:t>sp</a:t>
            </a:r>
            <a:r>
              <a:rPr lang="cs-CZ" dirty="0" smtClean="0"/>
              <a:t>.)</a:t>
            </a:r>
            <a:endParaRPr lang="cs-CZ" dirty="0"/>
          </a:p>
        </p:txBody>
      </p:sp>
      <p:pic>
        <p:nvPicPr>
          <p:cNvPr id="1026" name="Picture 2" descr="C:\Documents and Settings\Tomáš Kočí\Plocha\Práce škola\Pitvy grant\ob r žížala, perloočka, škeble, šnek, perloočka, stonožka, okoun\skenování00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9" y="1988840"/>
            <a:ext cx="8914933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22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1805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Lebka okouna (</a:t>
            </a:r>
            <a:r>
              <a:rPr lang="cs-CZ" i="1" dirty="0" err="1" smtClean="0"/>
              <a:t>Perca</a:t>
            </a:r>
            <a:r>
              <a:rPr lang="cs-CZ" dirty="0" smtClean="0"/>
              <a:t> </a:t>
            </a:r>
            <a:r>
              <a:rPr lang="cs-CZ" dirty="0" err="1" smtClean="0"/>
              <a:t>sp</a:t>
            </a:r>
            <a:r>
              <a:rPr lang="cs-CZ" dirty="0" smtClean="0"/>
              <a:t>.)</a:t>
            </a:r>
            <a:endParaRPr lang="cs-CZ" dirty="0"/>
          </a:p>
        </p:txBody>
      </p:sp>
      <p:pic>
        <p:nvPicPr>
          <p:cNvPr id="2050" name="Picture 2" descr="C:\Documents and Settings\Tomáš Kočí\Plocha\Práce škola\Pitvy grant\ob r žížala, perloočka, škeble, šnek, perloočka, stonožka, okoun\skenování0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980728"/>
            <a:ext cx="7447417" cy="541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273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29614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Vnější stavba těla okouna říčního (</a:t>
            </a:r>
            <a:r>
              <a:rPr lang="cs-CZ" i="1" dirty="0" err="1" smtClean="0"/>
              <a:t>Perca</a:t>
            </a:r>
            <a:r>
              <a:rPr lang="cs-CZ" dirty="0" smtClean="0"/>
              <a:t> </a:t>
            </a:r>
            <a:r>
              <a:rPr lang="cs-CZ" i="1" dirty="0" err="1" smtClean="0"/>
              <a:t>fluviatilis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sz="2000" dirty="0" smtClean="0"/>
              <a:t>Tělo okouna je vysoké, z boků stlačené, pokryté </a:t>
            </a:r>
            <a:r>
              <a:rPr lang="cs-CZ" sz="2000" dirty="0" err="1" smtClean="0"/>
              <a:t>ktenoidními</a:t>
            </a:r>
            <a:r>
              <a:rPr lang="cs-CZ" sz="2000" dirty="0" smtClean="0"/>
              <a:t> – hřebenitými šupinami.</a:t>
            </a:r>
          </a:p>
          <a:p>
            <a:pPr>
              <a:buNone/>
            </a:pPr>
            <a:r>
              <a:rPr lang="cs-CZ" sz="2000" dirty="0" smtClean="0"/>
              <a:t>Stupeň vyklenutosti hřbetu je rozdílný podle výskytu. Na hřbetě jsou dvě ploutve,</a:t>
            </a:r>
          </a:p>
          <a:p>
            <a:pPr>
              <a:buNone/>
            </a:pPr>
            <a:r>
              <a:rPr lang="cs-CZ" sz="2000" dirty="0" smtClean="0"/>
              <a:t>báze první je o něco delší než u zadní ploutve (u candáta jsou báze obou těchto</a:t>
            </a:r>
          </a:p>
          <a:p>
            <a:pPr>
              <a:buNone/>
            </a:pPr>
            <a:r>
              <a:rPr lang="cs-CZ" sz="2000" dirty="0" smtClean="0"/>
              <a:t>ploutví stejně dlouhé nebo je zadní delší). Prsní ploutve jsou blížené a jsou posunuty</a:t>
            </a:r>
          </a:p>
          <a:p>
            <a:pPr>
              <a:buNone/>
            </a:pPr>
            <a:r>
              <a:rPr lang="cs-CZ" sz="2000" dirty="0" smtClean="0"/>
              <a:t>dopředu až téměř pod základ prsních ploutví. Šupiny s kanálky postranní čáry</a:t>
            </a:r>
          </a:p>
          <a:p>
            <a:pPr>
              <a:buNone/>
            </a:pPr>
            <a:r>
              <a:rPr lang="cs-CZ" sz="2000" dirty="0" smtClean="0"/>
              <a:t>nepřecházejí na rozdíl od candáta na ocasní ploutev. Tělo je převážně žlutozelené až</a:t>
            </a:r>
          </a:p>
          <a:p>
            <a:pPr>
              <a:buNone/>
            </a:pPr>
            <a:r>
              <a:rPr lang="cs-CZ" sz="2000" dirty="0" smtClean="0"/>
              <a:t>šedé, hřbet zelenočerný, boky jsou žlutavé až žlutohnědé s mosazným leskem, břicho</a:t>
            </a:r>
          </a:p>
          <a:p>
            <a:pPr>
              <a:buNone/>
            </a:pPr>
            <a:r>
              <a:rPr lang="cs-CZ" sz="2000" dirty="0" smtClean="0"/>
              <a:t>bývá žlutavé nebo bělavé. Na bocích těla je 5 – 9 hnědých až hnědočerných příčných</a:t>
            </a:r>
          </a:p>
          <a:p>
            <a:pPr>
              <a:buNone/>
            </a:pPr>
            <a:r>
              <a:rPr lang="cs-CZ" sz="2000" dirty="0" smtClean="0"/>
              <a:t>pruhů, nesestupujících až dolů. Pruhy nejsou vždy zřetelné, někdy jsou jen</a:t>
            </a:r>
          </a:p>
          <a:p>
            <a:pPr>
              <a:buNone/>
            </a:pPr>
            <a:r>
              <a:rPr lang="cs-CZ" sz="2000" dirty="0" smtClean="0"/>
              <a:t>naznačené; pokud jsou vytvořeny, mohou mít různou délku a někdy jsou i</a:t>
            </a:r>
          </a:p>
          <a:p>
            <a:pPr>
              <a:buNone/>
            </a:pPr>
            <a:r>
              <a:rPr lang="cs-CZ" sz="2000" dirty="0" smtClean="0"/>
              <a:t>pospojovány poskvrn připomínajících písmena „V“ či „Y“. Přední hřbetní ploutev je</a:t>
            </a:r>
          </a:p>
          <a:p>
            <a:pPr>
              <a:buNone/>
            </a:pPr>
            <a:r>
              <a:rPr lang="cs-CZ" sz="2000" dirty="0" smtClean="0"/>
              <a:t>šedá až hnědošedá s výraznou černou skvrnou mezi posledními 2 –3 ostny (tato</a:t>
            </a:r>
          </a:p>
          <a:p>
            <a:pPr>
              <a:buNone/>
            </a:pPr>
            <a:r>
              <a:rPr lang="cs-CZ" sz="2000" dirty="0" smtClean="0"/>
              <a:t>nápadná skvrna je vždy vytvořena, i když pruhování na bocích není příliš zřetelné).</a:t>
            </a:r>
          </a:p>
          <a:p>
            <a:pPr>
              <a:buNone/>
            </a:pPr>
            <a:r>
              <a:rPr lang="cs-CZ" sz="2000" dirty="0" smtClean="0"/>
              <a:t>Druhá hřbetní ploutev je žlutozelená, průhledná. Prsní ploutve jsou nažloutlé, břišní</a:t>
            </a:r>
          </a:p>
          <a:p>
            <a:pPr>
              <a:buNone/>
            </a:pPr>
            <a:r>
              <a:rPr lang="cs-CZ" sz="2000" dirty="0" smtClean="0"/>
              <a:t>a řitní červené, ocasní červená, zvláště při okraji spodního laloku. Oči mají oranžovou</a:t>
            </a:r>
          </a:p>
          <a:p>
            <a:pPr>
              <a:buNone/>
            </a:pPr>
            <a:r>
              <a:rPr lang="cs-CZ" sz="2000" dirty="0" smtClean="0"/>
              <a:t>duhovku (</a:t>
            </a:r>
            <a:r>
              <a:rPr lang="cs-CZ" sz="2000" dirty="0" err="1" smtClean="0"/>
              <a:t>Hanel</a:t>
            </a:r>
            <a:r>
              <a:rPr lang="cs-CZ" sz="2000" dirty="0" smtClean="0"/>
              <a:t> – Lusk, 2005).</a:t>
            </a:r>
          </a:p>
          <a:p>
            <a:pPr>
              <a:buNone/>
            </a:pPr>
            <a:endParaRPr lang="cs-CZ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207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Vnější morfologie okouna.</a:t>
            </a:r>
            <a:endParaRPr lang="cs-CZ" dirty="0"/>
          </a:p>
        </p:txBody>
      </p:sp>
      <p:pic>
        <p:nvPicPr>
          <p:cNvPr id="3074" name="Picture 2" descr="C:\Documents and Settings\Tomáš Kočí\Plocha\Práce škola\Pitvy grant\ob r žížala, perloočka, škeble, šnek, perloočka, stonožka, okoun\skenování0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17" y="1484784"/>
            <a:ext cx="821916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04855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242</Words>
  <Application>Microsoft Office PowerPoint</Application>
  <PresentationFormat>Předvádění na obrazovce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Prezentace aplikace PowerPoint</vt:lpstr>
      <vt:lpstr>Pitva ryby – okouna.</vt:lpstr>
      <vt:lpstr>Okoun říční (Perca fluviatilis)</vt:lpstr>
      <vt:lpstr>Ekologie a biologie okouna říčního</vt:lpstr>
      <vt:lpstr>Význam okouna říčního</vt:lpstr>
      <vt:lpstr>Kostra okouna (Perca sp.)</vt:lpstr>
      <vt:lpstr>Lebka okouna (Perca sp.)</vt:lpstr>
      <vt:lpstr>Vnější stavba těla okouna říčního (Perca fluviatilis)</vt:lpstr>
      <vt:lpstr>Vnější morfologie okouna.</vt:lpstr>
      <vt:lpstr>Stavba žaber okouna.</vt:lpstr>
      <vt:lpstr>Vnitřní anatomie samice okouna</vt:lpstr>
      <vt:lpstr>Řitní oblast těla okouna</vt:lpstr>
      <vt:lpstr>Vnitřní anatomie samce  okouna.</vt:lpstr>
      <vt:lpstr>Vnitřní anatomie okouna po odpreparování pohlavní soustavy.</vt:lpstr>
      <vt:lpstr>Použitá literatura: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Pitva okouna říčního</dc:title>
  <dc:creator>Tomáš Kočí</dc:creator>
  <cp:lastModifiedBy>stercl</cp:lastModifiedBy>
  <cp:revision>11</cp:revision>
  <dcterms:created xsi:type="dcterms:W3CDTF">2013-03-27T00:17:15Z</dcterms:created>
  <dcterms:modified xsi:type="dcterms:W3CDTF">2015-04-26T16:41:33Z</dcterms:modified>
</cp:coreProperties>
</file>